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 id="2147483720" r:id="rId3"/>
  </p:sldMasterIdLst>
  <p:notesMasterIdLst>
    <p:notesMasterId r:id="rId33"/>
  </p:notesMasterIdLst>
  <p:handoutMasterIdLst>
    <p:handoutMasterId r:id="rId34"/>
  </p:handoutMasterIdLst>
  <p:sldIdLst>
    <p:sldId id="257" r:id="rId4"/>
    <p:sldId id="258" r:id="rId5"/>
    <p:sldId id="305" r:id="rId6"/>
    <p:sldId id="288" r:id="rId7"/>
    <p:sldId id="337" r:id="rId8"/>
    <p:sldId id="259" r:id="rId9"/>
    <p:sldId id="338" r:id="rId10"/>
    <p:sldId id="363" r:id="rId11"/>
    <p:sldId id="362" r:id="rId12"/>
    <p:sldId id="347" r:id="rId13"/>
    <p:sldId id="349" r:id="rId14"/>
    <p:sldId id="350" r:id="rId15"/>
    <p:sldId id="351" r:id="rId16"/>
    <p:sldId id="375" r:id="rId17"/>
    <p:sldId id="352" r:id="rId18"/>
    <p:sldId id="374" r:id="rId19"/>
    <p:sldId id="370" r:id="rId20"/>
    <p:sldId id="371" r:id="rId21"/>
    <p:sldId id="372" r:id="rId22"/>
    <p:sldId id="343" r:id="rId23"/>
    <p:sldId id="366" r:id="rId24"/>
    <p:sldId id="367" r:id="rId25"/>
    <p:sldId id="298" r:id="rId26"/>
    <p:sldId id="291" r:id="rId27"/>
    <p:sldId id="368" r:id="rId28"/>
    <p:sldId id="299" r:id="rId29"/>
    <p:sldId id="309" r:id="rId30"/>
    <p:sldId id="345" r:id="rId31"/>
    <p:sldId id="312" r:id="rId32"/>
  </p:sldIdLst>
  <p:sldSz cx="9144000" cy="6858000" type="screen4x3"/>
  <p:notesSz cx="7023100" cy="93091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rdallo, Ana" initials="BA" lastIdx="17" clrIdx="0">
    <p:extLst/>
  </p:cmAuthor>
  <p:cmAuthor id="2" name="Keller, Yamairah" initials="KY"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83764" autoAdjust="0"/>
  </p:normalViewPr>
  <p:slideViewPr>
    <p:cSldViewPr>
      <p:cViewPr varScale="1">
        <p:scale>
          <a:sx n="72" d="100"/>
          <a:sy n="72" d="100"/>
        </p:scale>
        <p:origin x="136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2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8FD29-284B-46E9-8DC4-AC37EBF0CBF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AE2D73D-2D02-4366-8303-4189801B39FA}">
      <dgm:prSet phldrT="[Text]" custT="1"/>
      <dgm:spPr>
        <a:xfrm>
          <a:off x="0" y="0"/>
          <a:ext cx="11704320" cy="2308352"/>
        </a:xfrm>
        <a:prstGeom prst="rect">
          <a:avLst/>
        </a:prstGeom>
        <a:solidFill>
          <a:schemeClr val="accent2">
            <a:lumMod val="50000"/>
          </a:schemeClr>
        </a:solidFill>
        <a:ln>
          <a:noFill/>
        </a:ln>
        <a:effectLst/>
      </dgm:spPr>
      <dgm:t>
        <a:bodyPr/>
        <a:lstStyle/>
        <a:p>
          <a:r>
            <a:rPr lang="en-US" sz="2400" b="1" dirty="0">
              <a:solidFill>
                <a:schemeClr val="bg1"/>
              </a:solidFill>
              <a:latin typeface="Trebuchet MS" panose="020B0603020202020204" pitchFamily="34" charset="0"/>
              <a:ea typeface="+mn-ea"/>
              <a:cs typeface="+mn-cs"/>
            </a:rPr>
            <a:t>Scenario: Parent </a:t>
          </a:r>
          <a:r>
            <a:rPr lang="en-US" sz="2400" b="1" i="1" u="sng" dirty="0">
              <a:solidFill>
                <a:schemeClr val="bg1"/>
              </a:solidFill>
              <a:latin typeface="Trebuchet MS" panose="020B0603020202020204" pitchFamily="34" charset="0"/>
              <a:ea typeface="+mn-ea"/>
              <a:cs typeface="+mn-cs"/>
            </a:rPr>
            <a:t>currently</a:t>
          </a:r>
          <a:r>
            <a:rPr lang="en-US" sz="2400" b="1" dirty="0">
              <a:solidFill>
                <a:schemeClr val="bg1"/>
              </a:solidFill>
              <a:latin typeface="Trebuchet MS" panose="020B0603020202020204" pitchFamily="34" charset="0"/>
              <a:ea typeface="+mn-ea"/>
              <a:cs typeface="+mn-cs"/>
            </a:rPr>
            <a:t> enrolled in MAGI-Adult category with dependent child living in the home, but did </a:t>
          </a:r>
          <a:r>
            <a:rPr lang="en-US" sz="2400" b="1" i="1" u="sng" dirty="0">
              <a:solidFill>
                <a:schemeClr val="bg1"/>
              </a:solidFill>
              <a:latin typeface="Trebuchet MS" panose="020B0603020202020204" pitchFamily="34" charset="0"/>
              <a:ea typeface="+mn-ea"/>
              <a:cs typeface="+mn-cs"/>
            </a:rPr>
            <a:t>not</a:t>
          </a:r>
          <a:r>
            <a:rPr lang="en-US" sz="2400" b="1" dirty="0">
              <a:solidFill>
                <a:schemeClr val="bg1"/>
              </a:solidFill>
              <a:latin typeface="Trebuchet MS" panose="020B0603020202020204" pitchFamily="34" charset="0"/>
              <a:ea typeface="+mn-ea"/>
              <a:cs typeface="+mn-cs"/>
            </a:rPr>
            <a:t> request Medical assistance for dependent child</a:t>
          </a:r>
        </a:p>
      </dgm:t>
    </dgm:pt>
    <dgm:pt modelId="{CCA76B8B-C416-4E9C-9A49-967296E76C10}" type="parTrans" cxnId="{7F1EA6D6-3F96-4161-8B78-B61057B914D5}">
      <dgm:prSet/>
      <dgm:spPr/>
      <dgm:t>
        <a:bodyPr/>
        <a:lstStyle/>
        <a:p>
          <a:endParaRPr lang="en-US"/>
        </a:p>
      </dgm:t>
    </dgm:pt>
    <dgm:pt modelId="{1885A5F0-215F-40EA-A100-96E0CD02A4A1}" type="sibTrans" cxnId="{7F1EA6D6-3F96-4161-8B78-B61057B914D5}">
      <dgm:prSet/>
      <dgm:spPr/>
      <dgm:t>
        <a:bodyPr/>
        <a:lstStyle/>
        <a:p>
          <a:endParaRPr lang="en-US"/>
        </a:p>
      </dgm:t>
    </dgm:pt>
    <dgm:pt modelId="{FAE5A8BC-023F-48E6-A39E-03DB6144F555}">
      <dgm:prSet phldrT="[Text]" custT="1"/>
      <dgm:spPr>
        <a:xfrm>
          <a:off x="0" y="2308352"/>
          <a:ext cx="5852160" cy="4847539"/>
        </a:xfrm>
        <a:prstGeom prst="rect">
          <a:avLst/>
        </a:prstGeom>
        <a:solidFill>
          <a:schemeClr val="accent4">
            <a:lumMod val="75000"/>
          </a:schemeClr>
        </a:solidFill>
        <a:ln w="25400" cap="flat" cmpd="sng" algn="ctr">
          <a:solidFill>
            <a:srgbClr val="D0D2D3">
              <a:hueOff val="0"/>
              <a:satOff val="0"/>
              <a:lumOff val="0"/>
              <a:alphaOff val="0"/>
            </a:srgbClr>
          </a:solidFill>
          <a:prstDash val="solid"/>
        </a:ln>
        <a:effectLst/>
      </dgm:spPr>
      <dgm:t>
        <a:bodyPr/>
        <a:lstStyle/>
        <a:p>
          <a:pPr algn="l"/>
          <a:r>
            <a:rPr lang="en-US" sz="2400" dirty="0">
              <a:solidFill>
                <a:schemeClr val="bg1"/>
              </a:solidFill>
              <a:latin typeface="Trebuchet MS" panose="020B0603020202020204" pitchFamily="34" charset="0"/>
              <a:ea typeface="+mn-ea"/>
              <a:cs typeface="+mn-cs"/>
            </a:rPr>
            <a:t>- Valid Health Care Coverage record for dependent child exists</a:t>
          </a:r>
        </a:p>
        <a:p>
          <a:pPr algn="l"/>
          <a:endParaRPr lang="en-US" sz="2400" dirty="0">
            <a:solidFill>
              <a:schemeClr val="bg1"/>
            </a:solidFill>
            <a:latin typeface="Trebuchet MS" panose="020B0603020202020204" pitchFamily="34" charset="0"/>
            <a:ea typeface="+mn-ea"/>
            <a:cs typeface="+mn-cs"/>
          </a:endParaRPr>
        </a:p>
        <a:p>
          <a:pPr algn="l"/>
          <a:r>
            <a:rPr lang="en-US" sz="2400" dirty="0">
              <a:solidFill>
                <a:schemeClr val="bg1"/>
              </a:solidFill>
              <a:latin typeface="Trebuchet MS" panose="020B0603020202020204" pitchFamily="34" charset="0"/>
              <a:ea typeface="+mn-ea"/>
              <a:cs typeface="+mn-cs"/>
            </a:rPr>
            <a:t>- Parent remains enrolled </a:t>
          </a:r>
          <a:br>
            <a:rPr lang="en-US" sz="2400" dirty="0">
              <a:solidFill>
                <a:schemeClr val="bg1"/>
              </a:solidFill>
              <a:latin typeface="Trebuchet MS" panose="020B0603020202020204" pitchFamily="34" charset="0"/>
              <a:ea typeface="+mn-ea"/>
              <a:cs typeface="+mn-cs"/>
            </a:rPr>
          </a:br>
          <a:r>
            <a:rPr lang="en-US" sz="2400" dirty="0">
              <a:solidFill>
                <a:schemeClr val="bg1"/>
              </a:solidFill>
              <a:latin typeface="Trebuchet MS" panose="020B0603020202020204" pitchFamily="34" charset="0"/>
              <a:ea typeface="+mn-ea"/>
              <a:cs typeface="+mn-cs"/>
            </a:rPr>
            <a:t>in MAGI Adult category</a:t>
          </a:r>
        </a:p>
      </dgm:t>
    </dgm:pt>
    <dgm:pt modelId="{81DFD09E-DE5D-4AF8-A9A0-50EF3084D9C5}" type="parTrans" cxnId="{34536730-2E19-4344-B5D2-6877A68D5340}">
      <dgm:prSet/>
      <dgm:spPr/>
      <dgm:t>
        <a:bodyPr/>
        <a:lstStyle/>
        <a:p>
          <a:endParaRPr lang="en-US"/>
        </a:p>
      </dgm:t>
    </dgm:pt>
    <dgm:pt modelId="{01ACB95A-3A43-4EEC-B494-6579C3458C3D}" type="sibTrans" cxnId="{34536730-2E19-4344-B5D2-6877A68D5340}">
      <dgm:prSet/>
      <dgm:spPr/>
      <dgm:t>
        <a:bodyPr/>
        <a:lstStyle/>
        <a:p>
          <a:endParaRPr lang="en-US"/>
        </a:p>
      </dgm:t>
    </dgm:pt>
    <dgm:pt modelId="{04428C52-5E10-4C76-9D95-C52D958E32B6}">
      <dgm:prSet phldrT="[Text]" custT="1"/>
      <dgm:spPr>
        <a:xfrm>
          <a:off x="5852160" y="2275849"/>
          <a:ext cx="5852160" cy="5048372"/>
        </a:xfrm>
        <a:prstGeom prst="rect">
          <a:avLst/>
        </a:prstGeom>
        <a:solidFill>
          <a:schemeClr val="accent3">
            <a:lumMod val="40000"/>
            <a:lumOff val="60000"/>
          </a:schemeClr>
        </a:solidFill>
        <a:ln w="25400" cap="flat" cmpd="sng" algn="ctr">
          <a:solidFill>
            <a:srgbClr val="D0D2D3">
              <a:hueOff val="0"/>
              <a:satOff val="0"/>
              <a:lumOff val="0"/>
              <a:alphaOff val="0"/>
            </a:srgbClr>
          </a:solidFill>
          <a:prstDash val="solid"/>
        </a:ln>
        <a:effectLst/>
      </dgm:spPr>
      <dgm:t>
        <a:bodyPr/>
        <a:lstStyle/>
        <a:p>
          <a:pPr algn="l"/>
          <a:r>
            <a:rPr lang="en-US" sz="2400" dirty="0">
              <a:solidFill>
                <a:schemeClr val="tx1">
                  <a:lumMod val="95000"/>
                  <a:lumOff val="5000"/>
                </a:schemeClr>
              </a:solidFill>
              <a:latin typeface="Trebuchet MS" panose="020B0603020202020204" pitchFamily="34" charset="0"/>
              <a:ea typeface="+mn-ea"/>
              <a:cs typeface="+mn-cs"/>
            </a:rPr>
            <a:t>- No valid Health Care Coverage record in CBMS </a:t>
          </a:r>
        </a:p>
        <a:p>
          <a:pPr algn="l"/>
          <a:r>
            <a:rPr lang="en-US" sz="2400" dirty="0">
              <a:solidFill>
                <a:schemeClr val="tx1">
                  <a:lumMod val="95000"/>
                  <a:lumOff val="5000"/>
                </a:schemeClr>
              </a:solidFill>
              <a:latin typeface="Trebuchet MS" panose="020B0603020202020204" pitchFamily="34" charset="0"/>
              <a:ea typeface="+mn-ea"/>
              <a:cs typeface="+mn-cs"/>
            </a:rPr>
            <a:t>- CBMS sets MEC question to ‘Unknown’</a:t>
          </a:r>
        </a:p>
        <a:p>
          <a:pPr algn="l"/>
          <a:r>
            <a:rPr lang="en-US" sz="2400" dirty="0">
              <a:solidFill>
                <a:schemeClr val="tx1">
                  <a:lumMod val="95000"/>
                  <a:lumOff val="5000"/>
                </a:schemeClr>
              </a:solidFill>
              <a:latin typeface="Trebuchet MS" panose="020B0603020202020204" pitchFamily="34" charset="0"/>
              <a:ea typeface="+mn-ea"/>
              <a:cs typeface="+mn-cs"/>
            </a:rPr>
            <a:t>- VCL generated</a:t>
          </a:r>
        </a:p>
        <a:p>
          <a:pPr algn="l"/>
          <a:r>
            <a:rPr lang="en-US" sz="2400" dirty="0">
              <a:solidFill>
                <a:schemeClr val="tx1">
                  <a:lumMod val="95000"/>
                  <a:lumOff val="5000"/>
                </a:schemeClr>
              </a:solidFill>
              <a:latin typeface="Trebuchet MS" panose="020B0603020202020204" pitchFamily="34" charset="0"/>
              <a:ea typeface="+mn-ea"/>
              <a:cs typeface="+mn-cs"/>
            </a:rPr>
            <a:t>- Adult’s status Pending, 10+5 days</a:t>
          </a:r>
          <a:endParaRPr lang="en-US" sz="2400" dirty="0">
            <a:solidFill>
              <a:srgbClr val="D0D2D3"/>
            </a:solidFill>
            <a:latin typeface="Calibri"/>
            <a:ea typeface="+mn-ea"/>
            <a:cs typeface="+mn-cs"/>
          </a:endParaRPr>
        </a:p>
      </dgm:t>
    </dgm:pt>
    <dgm:pt modelId="{E0FE9E6F-F26E-4198-9547-F591245B7C61}" type="sibTrans" cxnId="{864F43F7-7116-4FA2-BAD4-4565C7ECD476}">
      <dgm:prSet/>
      <dgm:spPr/>
      <dgm:t>
        <a:bodyPr/>
        <a:lstStyle/>
        <a:p>
          <a:endParaRPr lang="en-US"/>
        </a:p>
      </dgm:t>
    </dgm:pt>
    <dgm:pt modelId="{682FB7F0-8E9B-4F8D-B278-C2E4EF9220B9}" type="parTrans" cxnId="{864F43F7-7116-4FA2-BAD4-4565C7ECD476}">
      <dgm:prSet/>
      <dgm:spPr/>
      <dgm:t>
        <a:bodyPr/>
        <a:lstStyle/>
        <a:p>
          <a:endParaRPr lang="en-US"/>
        </a:p>
      </dgm:t>
    </dgm:pt>
    <dgm:pt modelId="{6BEF61D8-6AC8-4A27-93D0-ED03ACF3C53D}" type="pres">
      <dgm:prSet presAssocID="{4E48FD29-284B-46E9-8DC4-AC37EBF0CBFE}" presName="composite" presStyleCnt="0">
        <dgm:presLayoutVars>
          <dgm:chMax val="1"/>
          <dgm:dir/>
          <dgm:resizeHandles val="exact"/>
        </dgm:presLayoutVars>
      </dgm:prSet>
      <dgm:spPr/>
      <dgm:t>
        <a:bodyPr/>
        <a:lstStyle/>
        <a:p>
          <a:endParaRPr lang="en-US"/>
        </a:p>
      </dgm:t>
    </dgm:pt>
    <dgm:pt modelId="{14890FA7-C184-4B0A-8499-6B63F3CC50C8}" type="pres">
      <dgm:prSet presAssocID="{DAE2D73D-2D02-4366-8303-4189801B39FA}" presName="roof" presStyleLbl="dkBgShp" presStyleIdx="0" presStyleCnt="2" custAng="0" custLinFactNeighborX="781" custLinFactNeighborY="2201"/>
      <dgm:spPr/>
      <dgm:t>
        <a:bodyPr/>
        <a:lstStyle/>
        <a:p>
          <a:endParaRPr lang="en-US"/>
        </a:p>
      </dgm:t>
    </dgm:pt>
    <dgm:pt modelId="{710E767F-D26D-42A0-8B11-7314F64351D2}" type="pres">
      <dgm:prSet presAssocID="{DAE2D73D-2D02-4366-8303-4189801B39FA}" presName="pillars" presStyleCnt="0"/>
      <dgm:spPr/>
    </dgm:pt>
    <dgm:pt modelId="{E4F45B9A-3BC3-4A56-BAC2-E8863FE8E09C}" type="pres">
      <dgm:prSet presAssocID="{DAE2D73D-2D02-4366-8303-4189801B39FA}" presName="pillar1" presStyleLbl="node1" presStyleIdx="0" presStyleCnt="2">
        <dgm:presLayoutVars>
          <dgm:bulletEnabled val="1"/>
        </dgm:presLayoutVars>
      </dgm:prSet>
      <dgm:spPr/>
      <dgm:t>
        <a:bodyPr/>
        <a:lstStyle/>
        <a:p>
          <a:endParaRPr lang="en-US"/>
        </a:p>
      </dgm:t>
    </dgm:pt>
    <dgm:pt modelId="{05634039-DEC8-4CFF-95CD-B6948793AF62}" type="pres">
      <dgm:prSet presAssocID="{04428C52-5E10-4C76-9D95-C52D958E32B6}" presName="pillarX" presStyleLbl="node1" presStyleIdx="1" presStyleCnt="2" custScaleY="100136" custLinFactNeighborY="68">
        <dgm:presLayoutVars>
          <dgm:bulletEnabled val="1"/>
        </dgm:presLayoutVars>
      </dgm:prSet>
      <dgm:spPr/>
      <dgm:t>
        <a:bodyPr/>
        <a:lstStyle/>
        <a:p>
          <a:endParaRPr lang="en-US"/>
        </a:p>
      </dgm:t>
    </dgm:pt>
    <dgm:pt modelId="{3EDA2B09-2435-4E7D-8E26-EDEFD6722BBD}" type="pres">
      <dgm:prSet presAssocID="{DAE2D73D-2D02-4366-8303-4189801B39FA}" presName="base" presStyleLbl="dkBgShp" presStyleIdx="1" presStyleCnt="2"/>
      <dgm:spPr>
        <a:xfrm>
          <a:off x="0" y="7155891"/>
          <a:ext cx="11704320" cy="538615"/>
        </a:xfrm>
        <a:prstGeom prst="rect">
          <a:avLst/>
        </a:prstGeom>
        <a:solidFill>
          <a:schemeClr val="accent2">
            <a:lumMod val="50000"/>
          </a:schemeClr>
        </a:solidFill>
        <a:ln>
          <a:noFill/>
        </a:ln>
        <a:effectLst/>
      </dgm:spPr>
    </dgm:pt>
  </dgm:ptLst>
  <dgm:cxnLst>
    <dgm:cxn modelId="{7F1EA6D6-3F96-4161-8B78-B61057B914D5}" srcId="{4E48FD29-284B-46E9-8DC4-AC37EBF0CBFE}" destId="{DAE2D73D-2D02-4366-8303-4189801B39FA}" srcOrd="0" destOrd="0" parTransId="{CCA76B8B-C416-4E9C-9A49-967296E76C10}" sibTransId="{1885A5F0-215F-40EA-A100-96E0CD02A4A1}"/>
    <dgm:cxn modelId="{F326118C-CF22-4DD2-8AD6-695992CB3D1D}" type="presOf" srcId="{4E48FD29-284B-46E9-8DC4-AC37EBF0CBFE}" destId="{6BEF61D8-6AC8-4A27-93D0-ED03ACF3C53D}" srcOrd="0" destOrd="0" presId="urn:microsoft.com/office/officeart/2005/8/layout/hList3"/>
    <dgm:cxn modelId="{34536730-2E19-4344-B5D2-6877A68D5340}" srcId="{DAE2D73D-2D02-4366-8303-4189801B39FA}" destId="{FAE5A8BC-023F-48E6-A39E-03DB6144F555}" srcOrd="0" destOrd="0" parTransId="{81DFD09E-DE5D-4AF8-A9A0-50EF3084D9C5}" sibTransId="{01ACB95A-3A43-4EEC-B494-6579C3458C3D}"/>
    <dgm:cxn modelId="{24C79D3C-A6A4-41BD-9721-4C55917F41FE}" type="presOf" srcId="{04428C52-5E10-4C76-9D95-C52D958E32B6}" destId="{05634039-DEC8-4CFF-95CD-B6948793AF62}" srcOrd="0" destOrd="0" presId="urn:microsoft.com/office/officeart/2005/8/layout/hList3"/>
    <dgm:cxn modelId="{864F43F7-7116-4FA2-BAD4-4565C7ECD476}" srcId="{DAE2D73D-2D02-4366-8303-4189801B39FA}" destId="{04428C52-5E10-4C76-9D95-C52D958E32B6}" srcOrd="1" destOrd="0" parTransId="{682FB7F0-8E9B-4F8D-B278-C2E4EF9220B9}" sibTransId="{E0FE9E6F-F26E-4198-9547-F591245B7C61}"/>
    <dgm:cxn modelId="{B5C87B4B-56F7-40FD-A9E3-97ACA818536E}" type="presOf" srcId="{DAE2D73D-2D02-4366-8303-4189801B39FA}" destId="{14890FA7-C184-4B0A-8499-6B63F3CC50C8}" srcOrd="0" destOrd="0" presId="urn:microsoft.com/office/officeart/2005/8/layout/hList3"/>
    <dgm:cxn modelId="{3DE3AC6C-D045-4FB4-A810-68523922E189}" type="presOf" srcId="{FAE5A8BC-023F-48E6-A39E-03DB6144F555}" destId="{E4F45B9A-3BC3-4A56-BAC2-E8863FE8E09C}" srcOrd="0" destOrd="0" presId="urn:microsoft.com/office/officeart/2005/8/layout/hList3"/>
    <dgm:cxn modelId="{E16510E3-91A0-4C73-AC6E-8BA742D42933}" type="presParOf" srcId="{6BEF61D8-6AC8-4A27-93D0-ED03ACF3C53D}" destId="{14890FA7-C184-4B0A-8499-6B63F3CC50C8}" srcOrd="0" destOrd="0" presId="urn:microsoft.com/office/officeart/2005/8/layout/hList3"/>
    <dgm:cxn modelId="{8043193B-AA24-4959-8DB1-2CA08DF9DBA3}" type="presParOf" srcId="{6BEF61D8-6AC8-4A27-93D0-ED03ACF3C53D}" destId="{710E767F-D26D-42A0-8B11-7314F64351D2}" srcOrd="1" destOrd="0" presId="urn:microsoft.com/office/officeart/2005/8/layout/hList3"/>
    <dgm:cxn modelId="{3FE6F837-6317-4CB0-846E-639D4AC535D2}" type="presParOf" srcId="{710E767F-D26D-42A0-8B11-7314F64351D2}" destId="{E4F45B9A-3BC3-4A56-BAC2-E8863FE8E09C}" srcOrd="0" destOrd="0" presId="urn:microsoft.com/office/officeart/2005/8/layout/hList3"/>
    <dgm:cxn modelId="{83FBA536-B14C-48C4-9041-A5DEB3DB3259}" type="presParOf" srcId="{710E767F-D26D-42A0-8B11-7314F64351D2}" destId="{05634039-DEC8-4CFF-95CD-B6948793AF62}" srcOrd="1" destOrd="0" presId="urn:microsoft.com/office/officeart/2005/8/layout/hList3"/>
    <dgm:cxn modelId="{0812B2B3-14B3-4A5B-B02C-5DAA912DECC9}" type="presParOf" srcId="{6BEF61D8-6AC8-4A27-93D0-ED03ACF3C53D}" destId="{3EDA2B09-2435-4E7D-8E26-EDEFD6722BB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48FD29-284B-46E9-8DC4-AC37EBF0CBF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AE2D73D-2D02-4366-8303-4189801B39FA}">
      <dgm:prSet phldrT="[Text]" custT="1"/>
      <dgm:spPr>
        <a:xfrm>
          <a:off x="0" y="0"/>
          <a:ext cx="11704320" cy="2308352"/>
        </a:xfrm>
        <a:prstGeom prst="rect">
          <a:avLst/>
        </a:prstGeom>
        <a:solidFill>
          <a:schemeClr val="accent2">
            <a:lumMod val="50000"/>
          </a:schemeClr>
        </a:solidFill>
        <a:ln>
          <a:noFill/>
        </a:ln>
        <a:effectLst/>
      </dgm:spPr>
      <dgm:t>
        <a:bodyPr/>
        <a:lstStyle/>
        <a:p>
          <a:pPr marL="0" lvl="0" indent="0" algn="ctr" defTabSz="1066800">
            <a:lnSpc>
              <a:spcPct val="90000"/>
            </a:lnSpc>
            <a:spcBef>
              <a:spcPct val="0"/>
            </a:spcBef>
            <a:spcAft>
              <a:spcPct val="35000"/>
            </a:spcAft>
            <a:buNone/>
          </a:pPr>
          <a:r>
            <a:rPr lang="en-US" sz="2400" b="1" kern="1200" dirty="0">
              <a:solidFill>
                <a:srgbClr val="FFFFFF"/>
              </a:solidFill>
              <a:latin typeface="Trebuchet MS" panose="020B0603020202020204" pitchFamily="34" charset="0"/>
              <a:ea typeface="+mn-ea"/>
              <a:cs typeface="+mn-cs"/>
            </a:rPr>
            <a:t>Scenario: New applicant is parent with dependent child living in the home but not requesting Medical Assistance for dependent child</a:t>
          </a:r>
          <a:endParaRPr lang="en-US" sz="2400" b="0" kern="1200" dirty="0">
            <a:solidFill>
              <a:srgbClr val="D0D2D3">
                <a:hueOff val="0"/>
                <a:satOff val="0"/>
                <a:lumOff val="0"/>
                <a:alphaOff val="0"/>
              </a:srgbClr>
            </a:solidFill>
            <a:latin typeface="Trebuchet MS" panose="020B0603020202020204" pitchFamily="34" charset="0"/>
            <a:ea typeface="+mn-ea"/>
            <a:cs typeface="+mn-cs"/>
          </a:endParaRPr>
        </a:p>
      </dgm:t>
    </dgm:pt>
    <dgm:pt modelId="{CCA76B8B-C416-4E9C-9A49-967296E76C10}" type="parTrans" cxnId="{7F1EA6D6-3F96-4161-8B78-B61057B914D5}">
      <dgm:prSet/>
      <dgm:spPr/>
      <dgm:t>
        <a:bodyPr/>
        <a:lstStyle/>
        <a:p>
          <a:endParaRPr lang="en-US"/>
        </a:p>
      </dgm:t>
    </dgm:pt>
    <dgm:pt modelId="{1885A5F0-215F-40EA-A100-96E0CD02A4A1}" type="sibTrans" cxnId="{7F1EA6D6-3F96-4161-8B78-B61057B914D5}">
      <dgm:prSet/>
      <dgm:spPr/>
      <dgm:t>
        <a:bodyPr/>
        <a:lstStyle/>
        <a:p>
          <a:endParaRPr lang="en-US"/>
        </a:p>
      </dgm:t>
    </dgm:pt>
    <dgm:pt modelId="{FAE5A8BC-023F-48E6-A39E-03DB6144F555}">
      <dgm:prSet phldrT="[Text]" custT="1"/>
      <dgm:spPr>
        <a:xfrm>
          <a:off x="0" y="1842358"/>
          <a:ext cx="5852160" cy="5779527"/>
        </a:xfrm>
        <a:prstGeom prst="rect">
          <a:avLst/>
        </a:prstGeom>
        <a:solidFill>
          <a:schemeClr val="accent4">
            <a:lumMod val="75000"/>
          </a:schemeClr>
        </a:solidFill>
        <a:ln w="25400" cap="flat" cmpd="sng" algn="ctr">
          <a:solidFill>
            <a:srgbClr val="D0D2D3">
              <a:hueOff val="0"/>
              <a:satOff val="0"/>
              <a:lumOff val="0"/>
              <a:alphaOff val="0"/>
            </a:srgbClr>
          </a:solidFill>
          <a:prstDash val="solid"/>
        </a:ln>
        <a:effectLst/>
      </dgm:spPr>
      <dgm:t>
        <a:bodyPr/>
        <a:lstStyle/>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Parent indicates dependent child has health care coverage</a:t>
          </a:r>
        </a:p>
        <a:p>
          <a:pPr marL="0" lvl="0" algn="l" defTabSz="1066800">
            <a:lnSpc>
              <a:spcPct val="90000"/>
            </a:lnSpc>
            <a:spcBef>
              <a:spcPct val="0"/>
            </a:spcBef>
            <a:spcAft>
              <a:spcPct val="35000"/>
            </a:spcAft>
            <a:buNone/>
          </a:pPr>
          <a:endParaRPr lang="en-US" sz="2400" kern="1200" dirty="0">
            <a:solidFill>
              <a:srgbClr val="FFFFFF"/>
            </a:solidFill>
            <a:latin typeface="Trebuchet MS" panose="020B0603020202020204" pitchFamily="34" charset="0"/>
            <a:ea typeface="+mn-ea"/>
            <a:cs typeface="+mn-cs"/>
          </a:endParaRPr>
        </a:p>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Set MEC question to ‘Yes’ </a:t>
          </a:r>
        </a:p>
        <a:p>
          <a:pPr marL="0" lvl="0" algn="l" defTabSz="1066800">
            <a:lnSpc>
              <a:spcPct val="90000"/>
            </a:lnSpc>
            <a:spcBef>
              <a:spcPct val="0"/>
            </a:spcBef>
            <a:spcAft>
              <a:spcPct val="35000"/>
            </a:spcAft>
            <a:buNone/>
          </a:pPr>
          <a:endParaRPr lang="en-US" sz="2400" kern="1200" dirty="0">
            <a:solidFill>
              <a:srgbClr val="FFFFFF"/>
            </a:solidFill>
            <a:latin typeface="Trebuchet MS" panose="020B0603020202020204" pitchFamily="34" charset="0"/>
            <a:ea typeface="+mn-ea"/>
            <a:cs typeface="+mn-cs"/>
          </a:endParaRPr>
        </a:p>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Parent eligible for Adult MAGI category </a:t>
          </a:r>
          <a:endParaRPr lang="en-US" sz="2400" kern="1200" dirty="0">
            <a:solidFill>
              <a:srgbClr val="D0D2D3"/>
            </a:solidFill>
            <a:latin typeface="Trebuchet MS" panose="020B0603020202020204" pitchFamily="34" charset="0"/>
            <a:ea typeface="+mn-ea"/>
            <a:cs typeface="+mn-cs"/>
          </a:endParaRPr>
        </a:p>
      </dgm:t>
    </dgm:pt>
    <dgm:pt modelId="{81DFD09E-DE5D-4AF8-A9A0-50EF3084D9C5}" type="parTrans" cxnId="{34536730-2E19-4344-B5D2-6877A68D5340}">
      <dgm:prSet/>
      <dgm:spPr/>
      <dgm:t>
        <a:bodyPr/>
        <a:lstStyle/>
        <a:p>
          <a:endParaRPr lang="en-US"/>
        </a:p>
      </dgm:t>
    </dgm:pt>
    <dgm:pt modelId="{01ACB95A-3A43-4EEC-B494-6579C3458C3D}" type="sibTrans" cxnId="{34536730-2E19-4344-B5D2-6877A68D5340}">
      <dgm:prSet/>
      <dgm:spPr/>
      <dgm:t>
        <a:bodyPr/>
        <a:lstStyle/>
        <a:p>
          <a:endParaRPr lang="en-US"/>
        </a:p>
      </dgm:t>
    </dgm:pt>
    <dgm:pt modelId="{04428C52-5E10-4C76-9D95-C52D958E32B6}">
      <dgm:prSet phldrT="[Text]" custT="1"/>
      <dgm:spPr>
        <a:xfrm>
          <a:off x="5852160" y="1842358"/>
          <a:ext cx="5852160" cy="5339564"/>
        </a:xfrm>
        <a:prstGeom prst="rect">
          <a:avLst/>
        </a:prstGeom>
        <a:solidFill>
          <a:schemeClr val="accent3">
            <a:lumMod val="40000"/>
            <a:lumOff val="60000"/>
          </a:schemeClr>
        </a:solidFill>
        <a:ln w="25400" cap="flat" cmpd="sng" algn="ctr">
          <a:solidFill>
            <a:srgbClr val="D0D2D3">
              <a:hueOff val="0"/>
              <a:satOff val="0"/>
              <a:lumOff val="0"/>
              <a:alphaOff val="0"/>
            </a:srgbClr>
          </a:solidFill>
          <a:prstDash val="solid"/>
        </a:ln>
        <a:effectLst/>
      </dgm:spPr>
      <dgm:t>
        <a:bodyPr/>
        <a:lstStyle/>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No information about dependent child’s health care coverage provided</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Set MEC question to ‘Unknown’ </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VCL generated</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Adult’s status Pending, </a:t>
          </a:r>
          <a:r>
            <a:rPr lang="en-US" sz="2100" kern="1200" dirty="0" smtClean="0">
              <a:solidFill>
                <a:prstClr val="black">
                  <a:lumMod val="95000"/>
                  <a:lumOff val="5000"/>
                </a:prstClr>
              </a:solidFill>
              <a:latin typeface="Trebuchet MS" panose="020B0603020202020204" pitchFamily="34" charset="0"/>
              <a:ea typeface="+mn-ea"/>
              <a:cs typeface="+mn-cs"/>
            </a:rPr>
            <a:t>10 </a:t>
          </a:r>
          <a:r>
            <a:rPr lang="en-US" sz="2100" kern="1200" dirty="0">
              <a:solidFill>
                <a:prstClr val="black">
                  <a:lumMod val="95000"/>
                  <a:lumOff val="5000"/>
                </a:prstClr>
              </a:solidFill>
              <a:latin typeface="Trebuchet MS" panose="020B0603020202020204" pitchFamily="34" charset="0"/>
              <a:ea typeface="+mn-ea"/>
              <a:cs typeface="+mn-cs"/>
            </a:rPr>
            <a:t>days</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Verification not received by due date, MEC question set to ‘No’ </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Parent denied for MAGI  Adult category</a:t>
          </a:r>
        </a:p>
      </dgm:t>
    </dgm:pt>
    <dgm:pt modelId="{E0FE9E6F-F26E-4198-9547-F591245B7C61}" type="sibTrans" cxnId="{864F43F7-7116-4FA2-BAD4-4565C7ECD476}">
      <dgm:prSet/>
      <dgm:spPr/>
      <dgm:t>
        <a:bodyPr/>
        <a:lstStyle/>
        <a:p>
          <a:endParaRPr lang="en-US"/>
        </a:p>
      </dgm:t>
    </dgm:pt>
    <dgm:pt modelId="{682FB7F0-8E9B-4F8D-B278-C2E4EF9220B9}" type="parTrans" cxnId="{864F43F7-7116-4FA2-BAD4-4565C7ECD476}">
      <dgm:prSet/>
      <dgm:spPr/>
      <dgm:t>
        <a:bodyPr/>
        <a:lstStyle/>
        <a:p>
          <a:endParaRPr lang="en-US"/>
        </a:p>
      </dgm:t>
    </dgm:pt>
    <dgm:pt modelId="{6BEF61D8-6AC8-4A27-93D0-ED03ACF3C53D}" type="pres">
      <dgm:prSet presAssocID="{4E48FD29-284B-46E9-8DC4-AC37EBF0CBFE}" presName="composite" presStyleCnt="0">
        <dgm:presLayoutVars>
          <dgm:chMax val="1"/>
          <dgm:dir/>
          <dgm:resizeHandles val="exact"/>
        </dgm:presLayoutVars>
      </dgm:prSet>
      <dgm:spPr/>
      <dgm:t>
        <a:bodyPr/>
        <a:lstStyle/>
        <a:p>
          <a:endParaRPr lang="en-US"/>
        </a:p>
      </dgm:t>
    </dgm:pt>
    <dgm:pt modelId="{14890FA7-C184-4B0A-8499-6B63F3CC50C8}" type="pres">
      <dgm:prSet presAssocID="{DAE2D73D-2D02-4366-8303-4189801B39FA}" presName="roof" presStyleLbl="dkBgShp" presStyleIdx="0" presStyleCnt="2" custScaleY="68787" custLinFactNeighborY="-4156"/>
      <dgm:spPr/>
      <dgm:t>
        <a:bodyPr/>
        <a:lstStyle/>
        <a:p>
          <a:endParaRPr lang="en-US"/>
        </a:p>
      </dgm:t>
    </dgm:pt>
    <dgm:pt modelId="{710E767F-D26D-42A0-8B11-7314F64351D2}" type="pres">
      <dgm:prSet presAssocID="{DAE2D73D-2D02-4366-8303-4189801B39FA}" presName="pillars" presStyleCnt="0"/>
      <dgm:spPr/>
    </dgm:pt>
    <dgm:pt modelId="{E4F45B9A-3BC3-4A56-BAC2-E8863FE8E09C}" type="pres">
      <dgm:prSet presAssocID="{DAE2D73D-2D02-4366-8303-4189801B39FA}" presName="pillar1" presStyleLbl="node1" presStyleIdx="0" presStyleCnt="2" custScaleY="119226">
        <dgm:presLayoutVars>
          <dgm:bulletEnabled val="1"/>
        </dgm:presLayoutVars>
      </dgm:prSet>
      <dgm:spPr/>
      <dgm:t>
        <a:bodyPr/>
        <a:lstStyle/>
        <a:p>
          <a:endParaRPr lang="en-US"/>
        </a:p>
      </dgm:t>
    </dgm:pt>
    <dgm:pt modelId="{05634039-DEC8-4CFF-95CD-B6948793AF62}" type="pres">
      <dgm:prSet presAssocID="{04428C52-5E10-4C76-9D95-C52D958E32B6}" presName="pillarX" presStyleLbl="node1" presStyleIdx="1" presStyleCnt="2" custScaleY="110150" custLinFactNeighborY="-4538">
        <dgm:presLayoutVars>
          <dgm:bulletEnabled val="1"/>
        </dgm:presLayoutVars>
      </dgm:prSet>
      <dgm:spPr/>
      <dgm:t>
        <a:bodyPr/>
        <a:lstStyle/>
        <a:p>
          <a:endParaRPr lang="en-US"/>
        </a:p>
      </dgm:t>
    </dgm:pt>
    <dgm:pt modelId="{3EDA2B09-2435-4E7D-8E26-EDEFD6722BBD}" type="pres">
      <dgm:prSet presAssocID="{DAE2D73D-2D02-4366-8303-4189801B39FA}" presName="base" presStyleLbl="dkBgShp" presStyleIdx="1" presStyleCnt="2"/>
      <dgm:spPr>
        <a:xfrm>
          <a:off x="0" y="7155891"/>
          <a:ext cx="11704320" cy="538615"/>
        </a:xfrm>
        <a:prstGeom prst="rect">
          <a:avLst/>
        </a:prstGeom>
        <a:solidFill>
          <a:schemeClr val="accent2">
            <a:lumMod val="50000"/>
          </a:schemeClr>
        </a:solidFill>
        <a:ln>
          <a:noFill/>
        </a:ln>
        <a:effectLst/>
      </dgm:spPr>
    </dgm:pt>
  </dgm:ptLst>
  <dgm:cxnLst>
    <dgm:cxn modelId="{7F1EA6D6-3F96-4161-8B78-B61057B914D5}" srcId="{4E48FD29-284B-46E9-8DC4-AC37EBF0CBFE}" destId="{DAE2D73D-2D02-4366-8303-4189801B39FA}" srcOrd="0" destOrd="0" parTransId="{CCA76B8B-C416-4E9C-9A49-967296E76C10}" sibTransId="{1885A5F0-215F-40EA-A100-96E0CD02A4A1}"/>
    <dgm:cxn modelId="{62B127B1-B67C-4379-B85C-19F4FFD4ABF1}" type="presOf" srcId="{4E48FD29-284B-46E9-8DC4-AC37EBF0CBFE}" destId="{6BEF61D8-6AC8-4A27-93D0-ED03ACF3C53D}" srcOrd="0" destOrd="0" presId="urn:microsoft.com/office/officeart/2005/8/layout/hList3"/>
    <dgm:cxn modelId="{864F43F7-7116-4FA2-BAD4-4565C7ECD476}" srcId="{DAE2D73D-2D02-4366-8303-4189801B39FA}" destId="{04428C52-5E10-4C76-9D95-C52D958E32B6}" srcOrd="1" destOrd="0" parTransId="{682FB7F0-8E9B-4F8D-B278-C2E4EF9220B9}" sibTransId="{E0FE9E6F-F26E-4198-9547-F591245B7C61}"/>
    <dgm:cxn modelId="{8F65026F-D9DE-4294-B814-17F8F79E8527}" type="presOf" srcId="{04428C52-5E10-4C76-9D95-C52D958E32B6}" destId="{05634039-DEC8-4CFF-95CD-B6948793AF62}" srcOrd="0" destOrd="0" presId="urn:microsoft.com/office/officeart/2005/8/layout/hList3"/>
    <dgm:cxn modelId="{2044F535-CFBE-447B-9705-5D20C04F1F25}" type="presOf" srcId="{FAE5A8BC-023F-48E6-A39E-03DB6144F555}" destId="{E4F45B9A-3BC3-4A56-BAC2-E8863FE8E09C}" srcOrd="0" destOrd="0" presId="urn:microsoft.com/office/officeart/2005/8/layout/hList3"/>
    <dgm:cxn modelId="{FAAAD2C0-E69E-44B8-91F9-BF19E536D37B}" type="presOf" srcId="{DAE2D73D-2D02-4366-8303-4189801B39FA}" destId="{14890FA7-C184-4B0A-8499-6B63F3CC50C8}" srcOrd="0" destOrd="0" presId="urn:microsoft.com/office/officeart/2005/8/layout/hList3"/>
    <dgm:cxn modelId="{34536730-2E19-4344-B5D2-6877A68D5340}" srcId="{DAE2D73D-2D02-4366-8303-4189801B39FA}" destId="{FAE5A8BC-023F-48E6-A39E-03DB6144F555}" srcOrd="0" destOrd="0" parTransId="{81DFD09E-DE5D-4AF8-A9A0-50EF3084D9C5}" sibTransId="{01ACB95A-3A43-4EEC-B494-6579C3458C3D}"/>
    <dgm:cxn modelId="{9DC9FDDB-0404-4E4F-838F-2CFD20221B2B}" type="presParOf" srcId="{6BEF61D8-6AC8-4A27-93D0-ED03ACF3C53D}" destId="{14890FA7-C184-4B0A-8499-6B63F3CC50C8}" srcOrd="0" destOrd="0" presId="urn:microsoft.com/office/officeart/2005/8/layout/hList3"/>
    <dgm:cxn modelId="{0909A4F7-7AF7-443F-A542-2193E741D7E5}" type="presParOf" srcId="{6BEF61D8-6AC8-4A27-93D0-ED03ACF3C53D}" destId="{710E767F-D26D-42A0-8B11-7314F64351D2}" srcOrd="1" destOrd="0" presId="urn:microsoft.com/office/officeart/2005/8/layout/hList3"/>
    <dgm:cxn modelId="{3DEF26AA-9C04-48FF-801A-839E92E836B4}" type="presParOf" srcId="{710E767F-D26D-42A0-8B11-7314F64351D2}" destId="{E4F45B9A-3BC3-4A56-BAC2-E8863FE8E09C}" srcOrd="0" destOrd="0" presId="urn:microsoft.com/office/officeart/2005/8/layout/hList3"/>
    <dgm:cxn modelId="{6ED74EF3-08F2-4144-B020-D5F6BA228A92}" type="presParOf" srcId="{710E767F-D26D-42A0-8B11-7314F64351D2}" destId="{05634039-DEC8-4CFF-95CD-B6948793AF62}" srcOrd="1" destOrd="0" presId="urn:microsoft.com/office/officeart/2005/8/layout/hList3"/>
    <dgm:cxn modelId="{699CE436-4FC3-4A2F-A4D6-8C55F5D28830}" type="presParOf" srcId="{6BEF61D8-6AC8-4A27-93D0-ED03ACF3C53D}" destId="{3EDA2B09-2435-4E7D-8E26-EDEFD6722BB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8C9764-B5BD-4EE0-BB98-8BCA872339A6}" type="doc">
      <dgm:prSet loTypeId="urn:microsoft.com/office/officeart/2005/8/layout/hList1" loCatId="list" qsTypeId="urn:microsoft.com/office/officeart/2005/8/quickstyle/simple1" qsCatId="simple" csTypeId="urn:microsoft.com/office/officeart/2005/8/colors/accent2_5" csCatId="accent2" phldr="1"/>
      <dgm:spPr/>
      <dgm:t>
        <a:bodyPr/>
        <a:lstStyle/>
        <a:p>
          <a:endParaRPr lang="en-US"/>
        </a:p>
      </dgm:t>
    </dgm:pt>
    <dgm:pt modelId="{066024D2-03AE-44CC-8A51-F875D5630A5B}">
      <dgm:prSet phldrT="[Text]" custT="1"/>
      <dgm:spPr/>
      <dgm:t>
        <a:bodyPr/>
        <a:lstStyle/>
        <a:p>
          <a:r>
            <a:rPr lang="en-US" sz="3200" b="1" dirty="0"/>
            <a:t>Support Call for Community Partners</a:t>
          </a:r>
          <a:endParaRPr lang="en-US" sz="3200" dirty="0"/>
        </a:p>
      </dgm:t>
    </dgm:pt>
    <dgm:pt modelId="{48E58E47-6F9D-49F3-B03C-9BBA5BC1084F}" type="parTrans" cxnId="{03F2FFCA-A222-4D5C-AB31-3115FC4C0EA5}">
      <dgm:prSet/>
      <dgm:spPr/>
      <dgm:t>
        <a:bodyPr/>
        <a:lstStyle/>
        <a:p>
          <a:endParaRPr lang="en-US"/>
        </a:p>
      </dgm:t>
    </dgm:pt>
    <dgm:pt modelId="{8715553C-448E-4E94-AD3F-158EBB7D0155}" type="sibTrans" cxnId="{03F2FFCA-A222-4D5C-AB31-3115FC4C0EA5}">
      <dgm:prSet/>
      <dgm:spPr/>
      <dgm:t>
        <a:bodyPr/>
        <a:lstStyle/>
        <a:p>
          <a:endParaRPr lang="en-US"/>
        </a:p>
      </dgm:t>
    </dgm:pt>
    <dgm:pt modelId="{941F16DF-EBCE-4DE9-BAB5-70CFFE801759}">
      <dgm:prSet/>
      <dgm:spPr/>
      <dgm:t>
        <a:bodyPr/>
        <a:lstStyle/>
        <a:p>
          <a:r>
            <a:rPr lang="en-US" b="1" dirty="0"/>
            <a:t>Thursday, September 22, 2016</a:t>
          </a:r>
        </a:p>
      </dgm:t>
    </dgm:pt>
    <dgm:pt modelId="{CBFCDE72-7AF6-4A5D-82D9-EAF2DEB1EEF2}" type="parTrans" cxnId="{8D90ED39-5BC6-4911-9E5E-00914FC351AB}">
      <dgm:prSet/>
      <dgm:spPr/>
      <dgm:t>
        <a:bodyPr/>
        <a:lstStyle/>
        <a:p>
          <a:endParaRPr lang="en-US"/>
        </a:p>
      </dgm:t>
    </dgm:pt>
    <dgm:pt modelId="{FEFB6FA7-4EC8-44C7-AC6A-FD90A167FBDE}" type="sibTrans" cxnId="{8D90ED39-5BC6-4911-9E5E-00914FC351AB}">
      <dgm:prSet/>
      <dgm:spPr/>
      <dgm:t>
        <a:bodyPr/>
        <a:lstStyle/>
        <a:p>
          <a:endParaRPr lang="en-US"/>
        </a:p>
      </dgm:t>
    </dgm:pt>
    <dgm:pt modelId="{D0D4CA32-D600-455B-BB72-72FB91EC4050}">
      <dgm:prSet/>
      <dgm:spPr/>
      <dgm:t>
        <a:bodyPr/>
        <a:lstStyle/>
        <a:p>
          <a:r>
            <a:rPr lang="en-US" b="1" dirty="0"/>
            <a:t>1.877.820.7831</a:t>
          </a:r>
        </a:p>
      </dgm:t>
    </dgm:pt>
    <dgm:pt modelId="{AE935A39-7E43-40CA-8316-513BB7460D3E}" type="parTrans" cxnId="{1C002E48-4B3E-4980-8AFD-BD93A7491ED1}">
      <dgm:prSet/>
      <dgm:spPr/>
      <dgm:t>
        <a:bodyPr/>
        <a:lstStyle/>
        <a:p>
          <a:endParaRPr lang="en-US"/>
        </a:p>
      </dgm:t>
    </dgm:pt>
    <dgm:pt modelId="{EDAFA8C3-AA96-4F47-9CDF-07D4292882E1}" type="sibTrans" cxnId="{1C002E48-4B3E-4980-8AFD-BD93A7491ED1}">
      <dgm:prSet/>
      <dgm:spPr/>
      <dgm:t>
        <a:bodyPr/>
        <a:lstStyle/>
        <a:p>
          <a:endParaRPr lang="en-US"/>
        </a:p>
      </dgm:t>
    </dgm:pt>
    <dgm:pt modelId="{A4A62683-373D-4C6B-809C-5E552824B268}">
      <dgm:prSet/>
      <dgm:spPr/>
      <dgm:t>
        <a:bodyPr/>
        <a:lstStyle/>
        <a:p>
          <a:r>
            <a:rPr lang="en-US" b="0" dirty="0"/>
            <a:t>Passcode: 349141#</a:t>
          </a:r>
        </a:p>
      </dgm:t>
    </dgm:pt>
    <dgm:pt modelId="{CE59B759-9A01-4D1F-979D-DEBD0374E10C}" type="parTrans" cxnId="{2A9E769D-105C-4AC9-8DEE-7BBB334E1C40}">
      <dgm:prSet/>
      <dgm:spPr/>
      <dgm:t>
        <a:bodyPr/>
        <a:lstStyle/>
        <a:p>
          <a:endParaRPr lang="en-US"/>
        </a:p>
      </dgm:t>
    </dgm:pt>
    <dgm:pt modelId="{AA60EDDC-CD86-4590-8E83-48D681D4FD5C}" type="sibTrans" cxnId="{2A9E769D-105C-4AC9-8DEE-7BBB334E1C40}">
      <dgm:prSet/>
      <dgm:spPr/>
      <dgm:t>
        <a:bodyPr/>
        <a:lstStyle/>
        <a:p>
          <a:endParaRPr lang="en-US"/>
        </a:p>
      </dgm:t>
    </dgm:pt>
    <dgm:pt modelId="{D28694D3-441D-4358-8864-C3B9E9F4E0DA}">
      <dgm:prSet/>
      <dgm:spPr/>
      <dgm:t>
        <a:bodyPr/>
        <a:lstStyle/>
        <a:p>
          <a:r>
            <a:rPr lang="en-US" b="0" dirty="0"/>
            <a:t>3:00-3:45 pm</a:t>
          </a:r>
        </a:p>
      </dgm:t>
    </dgm:pt>
    <dgm:pt modelId="{9442434C-402A-4133-82C1-12EE4E68EFA8}" type="parTrans" cxnId="{2BF3D113-2C29-429D-8D25-D67C9B45792A}">
      <dgm:prSet/>
      <dgm:spPr/>
      <dgm:t>
        <a:bodyPr/>
        <a:lstStyle/>
        <a:p>
          <a:endParaRPr lang="en-US"/>
        </a:p>
      </dgm:t>
    </dgm:pt>
    <dgm:pt modelId="{17C8F2BA-F456-48A1-8AAA-DDE29804DE7E}" type="sibTrans" cxnId="{2BF3D113-2C29-429D-8D25-D67C9B45792A}">
      <dgm:prSet/>
      <dgm:spPr/>
      <dgm:t>
        <a:bodyPr/>
        <a:lstStyle/>
        <a:p>
          <a:endParaRPr lang="en-US"/>
        </a:p>
      </dgm:t>
    </dgm:pt>
    <dgm:pt modelId="{6BBF63A4-11ED-4C7E-8FB4-DA68CDA14480}" type="pres">
      <dgm:prSet presAssocID="{988C9764-B5BD-4EE0-BB98-8BCA872339A6}" presName="Name0" presStyleCnt="0">
        <dgm:presLayoutVars>
          <dgm:dir/>
          <dgm:animLvl val="lvl"/>
          <dgm:resizeHandles val="exact"/>
        </dgm:presLayoutVars>
      </dgm:prSet>
      <dgm:spPr/>
      <dgm:t>
        <a:bodyPr/>
        <a:lstStyle/>
        <a:p>
          <a:endParaRPr lang="en-US"/>
        </a:p>
      </dgm:t>
    </dgm:pt>
    <dgm:pt modelId="{DB1428BD-C6F2-4E11-BDBD-5054A6A106DB}" type="pres">
      <dgm:prSet presAssocID="{066024D2-03AE-44CC-8A51-F875D5630A5B}" presName="composite" presStyleCnt="0"/>
      <dgm:spPr/>
    </dgm:pt>
    <dgm:pt modelId="{6DDA0B8B-5297-4A4C-93AC-D67A3815A74F}" type="pres">
      <dgm:prSet presAssocID="{066024D2-03AE-44CC-8A51-F875D5630A5B}" presName="parTx" presStyleLbl="alignNode1" presStyleIdx="0" presStyleCnt="1">
        <dgm:presLayoutVars>
          <dgm:chMax val="0"/>
          <dgm:chPref val="0"/>
          <dgm:bulletEnabled val="1"/>
        </dgm:presLayoutVars>
      </dgm:prSet>
      <dgm:spPr/>
      <dgm:t>
        <a:bodyPr/>
        <a:lstStyle/>
        <a:p>
          <a:endParaRPr lang="en-US"/>
        </a:p>
      </dgm:t>
    </dgm:pt>
    <dgm:pt modelId="{BA24DA00-25D0-40C3-99DC-7219DB0772BF}" type="pres">
      <dgm:prSet presAssocID="{066024D2-03AE-44CC-8A51-F875D5630A5B}" presName="desTx" presStyleLbl="alignAccFollowNode1" presStyleIdx="0" presStyleCnt="1">
        <dgm:presLayoutVars>
          <dgm:bulletEnabled val="1"/>
        </dgm:presLayoutVars>
      </dgm:prSet>
      <dgm:spPr/>
      <dgm:t>
        <a:bodyPr/>
        <a:lstStyle/>
        <a:p>
          <a:endParaRPr lang="en-US"/>
        </a:p>
      </dgm:t>
    </dgm:pt>
  </dgm:ptLst>
  <dgm:cxnLst>
    <dgm:cxn modelId="{0BE97056-74CC-448E-B0FE-69B9AA59ABF1}" type="presOf" srcId="{D0D4CA32-D600-455B-BB72-72FB91EC4050}" destId="{BA24DA00-25D0-40C3-99DC-7219DB0772BF}" srcOrd="0" destOrd="2" presId="urn:microsoft.com/office/officeart/2005/8/layout/hList1"/>
    <dgm:cxn modelId="{5F605A81-B6B8-42E2-ACCF-F8B0A6B61972}" type="presOf" srcId="{066024D2-03AE-44CC-8A51-F875D5630A5B}" destId="{6DDA0B8B-5297-4A4C-93AC-D67A3815A74F}" srcOrd="0" destOrd="0" presId="urn:microsoft.com/office/officeart/2005/8/layout/hList1"/>
    <dgm:cxn modelId="{2A9E769D-105C-4AC9-8DEE-7BBB334E1C40}" srcId="{D0D4CA32-D600-455B-BB72-72FB91EC4050}" destId="{A4A62683-373D-4C6B-809C-5E552824B268}" srcOrd="0" destOrd="0" parTransId="{CE59B759-9A01-4D1F-979D-DEBD0374E10C}" sibTransId="{AA60EDDC-CD86-4590-8E83-48D681D4FD5C}"/>
    <dgm:cxn modelId="{514AFF87-CBC0-42F5-B954-C9B342511027}" type="presOf" srcId="{988C9764-B5BD-4EE0-BB98-8BCA872339A6}" destId="{6BBF63A4-11ED-4C7E-8FB4-DA68CDA14480}" srcOrd="0" destOrd="0" presId="urn:microsoft.com/office/officeart/2005/8/layout/hList1"/>
    <dgm:cxn modelId="{8D90ED39-5BC6-4911-9E5E-00914FC351AB}" srcId="{066024D2-03AE-44CC-8A51-F875D5630A5B}" destId="{941F16DF-EBCE-4DE9-BAB5-70CFFE801759}" srcOrd="0" destOrd="0" parTransId="{CBFCDE72-7AF6-4A5D-82D9-EAF2DEB1EEF2}" sibTransId="{FEFB6FA7-4EC8-44C7-AC6A-FD90A167FBDE}"/>
    <dgm:cxn modelId="{4BFEDA62-8055-4732-BCB7-8A10432A8D77}" type="presOf" srcId="{A4A62683-373D-4C6B-809C-5E552824B268}" destId="{BA24DA00-25D0-40C3-99DC-7219DB0772BF}" srcOrd="0" destOrd="3" presId="urn:microsoft.com/office/officeart/2005/8/layout/hList1"/>
    <dgm:cxn modelId="{AC520D2C-4ADE-4E97-AD9D-108F15C1729A}" type="presOf" srcId="{D28694D3-441D-4358-8864-C3B9E9F4E0DA}" destId="{BA24DA00-25D0-40C3-99DC-7219DB0772BF}" srcOrd="0" destOrd="1" presId="urn:microsoft.com/office/officeart/2005/8/layout/hList1"/>
    <dgm:cxn modelId="{9F2A89D6-4D10-45F3-AD5F-737C039B14A9}" type="presOf" srcId="{941F16DF-EBCE-4DE9-BAB5-70CFFE801759}" destId="{BA24DA00-25D0-40C3-99DC-7219DB0772BF}" srcOrd="0" destOrd="0" presId="urn:microsoft.com/office/officeart/2005/8/layout/hList1"/>
    <dgm:cxn modelId="{03F2FFCA-A222-4D5C-AB31-3115FC4C0EA5}" srcId="{988C9764-B5BD-4EE0-BB98-8BCA872339A6}" destId="{066024D2-03AE-44CC-8A51-F875D5630A5B}" srcOrd="0" destOrd="0" parTransId="{48E58E47-6F9D-49F3-B03C-9BBA5BC1084F}" sibTransId="{8715553C-448E-4E94-AD3F-158EBB7D0155}"/>
    <dgm:cxn modelId="{2BF3D113-2C29-429D-8D25-D67C9B45792A}" srcId="{941F16DF-EBCE-4DE9-BAB5-70CFFE801759}" destId="{D28694D3-441D-4358-8864-C3B9E9F4E0DA}" srcOrd="0" destOrd="0" parTransId="{9442434C-402A-4133-82C1-12EE4E68EFA8}" sibTransId="{17C8F2BA-F456-48A1-8AAA-DDE29804DE7E}"/>
    <dgm:cxn modelId="{1C002E48-4B3E-4980-8AFD-BD93A7491ED1}" srcId="{066024D2-03AE-44CC-8A51-F875D5630A5B}" destId="{D0D4CA32-D600-455B-BB72-72FB91EC4050}" srcOrd="1" destOrd="0" parTransId="{AE935A39-7E43-40CA-8316-513BB7460D3E}" sibTransId="{EDAFA8C3-AA96-4F47-9CDF-07D4292882E1}"/>
    <dgm:cxn modelId="{B5B80FAA-6B95-4D1B-9053-193E129E61E9}" type="presParOf" srcId="{6BBF63A4-11ED-4C7E-8FB4-DA68CDA14480}" destId="{DB1428BD-C6F2-4E11-BDBD-5054A6A106DB}" srcOrd="0" destOrd="0" presId="urn:microsoft.com/office/officeart/2005/8/layout/hList1"/>
    <dgm:cxn modelId="{3AB6E8BE-0D96-4373-AFA3-9C1A0F1036B0}" type="presParOf" srcId="{DB1428BD-C6F2-4E11-BDBD-5054A6A106DB}" destId="{6DDA0B8B-5297-4A4C-93AC-D67A3815A74F}" srcOrd="0" destOrd="0" presId="urn:microsoft.com/office/officeart/2005/8/layout/hList1"/>
    <dgm:cxn modelId="{C95C7E1E-1E5D-4783-B151-62A53CAC1B73}" type="presParOf" srcId="{DB1428BD-C6F2-4E11-BDBD-5054A6A106DB}" destId="{BA24DA00-25D0-40C3-99DC-7219DB0772B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90FA7-C184-4B0A-8499-6B63F3CC50C8}">
      <dsp:nvSpPr>
        <dsp:cNvPr id="0" name=""/>
        <dsp:cNvSpPr/>
      </dsp:nvSpPr>
      <dsp:spPr>
        <a:xfrm>
          <a:off x="0" y="35220"/>
          <a:ext cx="8153399" cy="1600200"/>
        </a:xfrm>
        <a:prstGeom prst="rect">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chemeClr val="bg1"/>
              </a:solidFill>
              <a:latin typeface="Trebuchet MS" panose="020B0603020202020204" pitchFamily="34" charset="0"/>
              <a:ea typeface="+mn-ea"/>
              <a:cs typeface="+mn-cs"/>
            </a:rPr>
            <a:t>Scenario: Parent </a:t>
          </a:r>
          <a:r>
            <a:rPr lang="en-US" sz="2400" b="1" i="1" u="sng" kern="1200" dirty="0">
              <a:solidFill>
                <a:schemeClr val="bg1"/>
              </a:solidFill>
              <a:latin typeface="Trebuchet MS" panose="020B0603020202020204" pitchFamily="34" charset="0"/>
              <a:ea typeface="+mn-ea"/>
              <a:cs typeface="+mn-cs"/>
            </a:rPr>
            <a:t>currently</a:t>
          </a:r>
          <a:r>
            <a:rPr lang="en-US" sz="2400" b="1" kern="1200" dirty="0">
              <a:solidFill>
                <a:schemeClr val="bg1"/>
              </a:solidFill>
              <a:latin typeface="Trebuchet MS" panose="020B0603020202020204" pitchFamily="34" charset="0"/>
              <a:ea typeface="+mn-ea"/>
              <a:cs typeface="+mn-cs"/>
            </a:rPr>
            <a:t> enrolled in MAGI-Adult category with dependent child living in the home, but did </a:t>
          </a:r>
          <a:r>
            <a:rPr lang="en-US" sz="2400" b="1" i="1" u="sng" kern="1200" dirty="0">
              <a:solidFill>
                <a:schemeClr val="bg1"/>
              </a:solidFill>
              <a:latin typeface="Trebuchet MS" panose="020B0603020202020204" pitchFamily="34" charset="0"/>
              <a:ea typeface="+mn-ea"/>
              <a:cs typeface="+mn-cs"/>
            </a:rPr>
            <a:t>not</a:t>
          </a:r>
          <a:r>
            <a:rPr lang="en-US" sz="2400" b="1" kern="1200" dirty="0">
              <a:solidFill>
                <a:schemeClr val="bg1"/>
              </a:solidFill>
              <a:latin typeface="Trebuchet MS" panose="020B0603020202020204" pitchFamily="34" charset="0"/>
              <a:ea typeface="+mn-ea"/>
              <a:cs typeface="+mn-cs"/>
            </a:rPr>
            <a:t> request Medical assistance for dependent child</a:t>
          </a:r>
        </a:p>
      </dsp:txBody>
      <dsp:txXfrm>
        <a:off x="0" y="35220"/>
        <a:ext cx="8153399" cy="1600200"/>
      </dsp:txXfrm>
    </dsp:sp>
    <dsp:sp modelId="{E4F45B9A-3BC3-4A56-BAC2-E8863FE8E09C}">
      <dsp:nvSpPr>
        <dsp:cNvPr id="0" name=""/>
        <dsp:cNvSpPr/>
      </dsp:nvSpPr>
      <dsp:spPr>
        <a:xfrm>
          <a:off x="0" y="1600200"/>
          <a:ext cx="4076699" cy="3360420"/>
        </a:xfrm>
        <a:prstGeom prst="rect">
          <a:avLst/>
        </a:prstGeom>
        <a:solidFill>
          <a:schemeClr val="accent4">
            <a:lumMod val="75000"/>
          </a:schemeClr>
        </a:solidFill>
        <a:ln w="25400" cap="flat" cmpd="sng" algn="ctr">
          <a:solidFill>
            <a:srgbClr val="D0D2D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bg1"/>
              </a:solidFill>
              <a:latin typeface="Trebuchet MS" panose="020B0603020202020204" pitchFamily="34" charset="0"/>
              <a:ea typeface="+mn-ea"/>
              <a:cs typeface="+mn-cs"/>
            </a:rPr>
            <a:t>- Valid Health Care Coverage record for dependent child exists</a:t>
          </a:r>
        </a:p>
        <a:p>
          <a:pPr lvl="0" algn="l" defTabSz="1066800">
            <a:lnSpc>
              <a:spcPct val="90000"/>
            </a:lnSpc>
            <a:spcBef>
              <a:spcPct val="0"/>
            </a:spcBef>
            <a:spcAft>
              <a:spcPct val="35000"/>
            </a:spcAft>
          </a:pPr>
          <a:endParaRPr lang="en-US" sz="2400" kern="1200" dirty="0">
            <a:solidFill>
              <a:schemeClr val="bg1"/>
            </a:solidFill>
            <a:latin typeface="Trebuchet MS" panose="020B0603020202020204" pitchFamily="34" charset="0"/>
            <a:ea typeface="+mn-ea"/>
            <a:cs typeface="+mn-cs"/>
          </a:endParaRPr>
        </a:p>
        <a:p>
          <a:pPr lvl="0" algn="l" defTabSz="1066800">
            <a:lnSpc>
              <a:spcPct val="90000"/>
            </a:lnSpc>
            <a:spcBef>
              <a:spcPct val="0"/>
            </a:spcBef>
            <a:spcAft>
              <a:spcPct val="35000"/>
            </a:spcAft>
          </a:pPr>
          <a:r>
            <a:rPr lang="en-US" sz="2400" kern="1200" dirty="0">
              <a:solidFill>
                <a:schemeClr val="bg1"/>
              </a:solidFill>
              <a:latin typeface="Trebuchet MS" panose="020B0603020202020204" pitchFamily="34" charset="0"/>
              <a:ea typeface="+mn-ea"/>
              <a:cs typeface="+mn-cs"/>
            </a:rPr>
            <a:t>- Parent remains enrolled </a:t>
          </a:r>
          <a:br>
            <a:rPr lang="en-US" sz="2400" kern="1200" dirty="0">
              <a:solidFill>
                <a:schemeClr val="bg1"/>
              </a:solidFill>
              <a:latin typeface="Trebuchet MS" panose="020B0603020202020204" pitchFamily="34" charset="0"/>
              <a:ea typeface="+mn-ea"/>
              <a:cs typeface="+mn-cs"/>
            </a:rPr>
          </a:br>
          <a:r>
            <a:rPr lang="en-US" sz="2400" kern="1200" dirty="0">
              <a:solidFill>
                <a:schemeClr val="bg1"/>
              </a:solidFill>
              <a:latin typeface="Trebuchet MS" panose="020B0603020202020204" pitchFamily="34" charset="0"/>
              <a:ea typeface="+mn-ea"/>
              <a:cs typeface="+mn-cs"/>
            </a:rPr>
            <a:t>in MAGI Adult category</a:t>
          </a:r>
        </a:p>
      </dsp:txBody>
      <dsp:txXfrm>
        <a:off x="0" y="1600200"/>
        <a:ext cx="4076699" cy="3360420"/>
      </dsp:txXfrm>
    </dsp:sp>
    <dsp:sp modelId="{05634039-DEC8-4CFF-95CD-B6948793AF62}">
      <dsp:nvSpPr>
        <dsp:cNvPr id="0" name=""/>
        <dsp:cNvSpPr/>
      </dsp:nvSpPr>
      <dsp:spPr>
        <a:xfrm>
          <a:off x="4076699" y="1600200"/>
          <a:ext cx="4076699" cy="3364990"/>
        </a:xfrm>
        <a:prstGeom prst="rect">
          <a:avLst/>
        </a:prstGeom>
        <a:solidFill>
          <a:schemeClr val="accent3">
            <a:lumMod val="40000"/>
            <a:lumOff val="60000"/>
          </a:schemeClr>
        </a:solidFill>
        <a:ln w="25400" cap="flat" cmpd="sng" algn="ctr">
          <a:solidFill>
            <a:srgbClr val="D0D2D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lumMod val="95000"/>
                  <a:lumOff val="5000"/>
                </a:schemeClr>
              </a:solidFill>
              <a:latin typeface="Trebuchet MS" panose="020B0603020202020204" pitchFamily="34" charset="0"/>
              <a:ea typeface="+mn-ea"/>
              <a:cs typeface="+mn-cs"/>
            </a:rPr>
            <a:t>- No valid Health Care Coverage record in CBMS </a:t>
          </a:r>
        </a:p>
        <a:p>
          <a:pPr lvl="0" algn="l" defTabSz="1066800">
            <a:lnSpc>
              <a:spcPct val="90000"/>
            </a:lnSpc>
            <a:spcBef>
              <a:spcPct val="0"/>
            </a:spcBef>
            <a:spcAft>
              <a:spcPct val="35000"/>
            </a:spcAft>
          </a:pPr>
          <a:r>
            <a:rPr lang="en-US" sz="2400" kern="1200" dirty="0">
              <a:solidFill>
                <a:schemeClr val="tx1">
                  <a:lumMod val="95000"/>
                  <a:lumOff val="5000"/>
                </a:schemeClr>
              </a:solidFill>
              <a:latin typeface="Trebuchet MS" panose="020B0603020202020204" pitchFamily="34" charset="0"/>
              <a:ea typeface="+mn-ea"/>
              <a:cs typeface="+mn-cs"/>
            </a:rPr>
            <a:t>- CBMS sets MEC question to ‘Unknown’</a:t>
          </a:r>
        </a:p>
        <a:p>
          <a:pPr lvl="0" algn="l" defTabSz="1066800">
            <a:lnSpc>
              <a:spcPct val="90000"/>
            </a:lnSpc>
            <a:spcBef>
              <a:spcPct val="0"/>
            </a:spcBef>
            <a:spcAft>
              <a:spcPct val="35000"/>
            </a:spcAft>
          </a:pPr>
          <a:r>
            <a:rPr lang="en-US" sz="2400" kern="1200" dirty="0">
              <a:solidFill>
                <a:schemeClr val="tx1">
                  <a:lumMod val="95000"/>
                  <a:lumOff val="5000"/>
                </a:schemeClr>
              </a:solidFill>
              <a:latin typeface="Trebuchet MS" panose="020B0603020202020204" pitchFamily="34" charset="0"/>
              <a:ea typeface="+mn-ea"/>
              <a:cs typeface="+mn-cs"/>
            </a:rPr>
            <a:t>- VCL generated</a:t>
          </a:r>
        </a:p>
        <a:p>
          <a:pPr lvl="0" algn="l" defTabSz="1066800">
            <a:lnSpc>
              <a:spcPct val="90000"/>
            </a:lnSpc>
            <a:spcBef>
              <a:spcPct val="0"/>
            </a:spcBef>
            <a:spcAft>
              <a:spcPct val="35000"/>
            </a:spcAft>
          </a:pPr>
          <a:r>
            <a:rPr lang="en-US" sz="2400" kern="1200" dirty="0">
              <a:solidFill>
                <a:schemeClr val="tx1">
                  <a:lumMod val="95000"/>
                  <a:lumOff val="5000"/>
                </a:schemeClr>
              </a:solidFill>
              <a:latin typeface="Trebuchet MS" panose="020B0603020202020204" pitchFamily="34" charset="0"/>
              <a:ea typeface="+mn-ea"/>
              <a:cs typeface="+mn-cs"/>
            </a:rPr>
            <a:t>- Adult’s status Pending, 10+5 days</a:t>
          </a:r>
          <a:endParaRPr lang="en-US" sz="2400" kern="1200" dirty="0">
            <a:solidFill>
              <a:srgbClr val="D0D2D3"/>
            </a:solidFill>
            <a:latin typeface="Calibri"/>
            <a:ea typeface="+mn-ea"/>
            <a:cs typeface="+mn-cs"/>
          </a:endParaRPr>
        </a:p>
      </dsp:txBody>
      <dsp:txXfrm>
        <a:off x="4076699" y="1600200"/>
        <a:ext cx="4076699" cy="3364990"/>
      </dsp:txXfrm>
    </dsp:sp>
    <dsp:sp modelId="{3EDA2B09-2435-4E7D-8E26-EDEFD6722BBD}">
      <dsp:nvSpPr>
        <dsp:cNvPr id="0" name=""/>
        <dsp:cNvSpPr/>
      </dsp:nvSpPr>
      <dsp:spPr>
        <a:xfrm>
          <a:off x="0" y="4960619"/>
          <a:ext cx="8153399" cy="373380"/>
        </a:xfrm>
        <a:prstGeom prst="rect">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90FA7-C184-4B0A-8499-6B63F3CC50C8}">
      <dsp:nvSpPr>
        <dsp:cNvPr id="0" name=""/>
        <dsp:cNvSpPr/>
      </dsp:nvSpPr>
      <dsp:spPr>
        <a:xfrm>
          <a:off x="0" y="59743"/>
          <a:ext cx="8458200" cy="1126763"/>
        </a:xfrm>
        <a:prstGeom prst="rect">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latin typeface="Trebuchet MS" panose="020B0603020202020204" pitchFamily="34" charset="0"/>
              <a:ea typeface="+mn-ea"/>
              <a:cs typeface="+mn-cs"/>
            </a:rPr>
            <a:t>Scenario: New applicant is parent with dependent child living in the home but not requesting Medical Assistance for dependent child</a:t>
          </a:r>
          <a:endParaRPr lang="en-US" sz="2400" b="0" kern="1200" dirty="0">
            <a:solidFill>
              <a:srgbClr val="D0D2D3">
                <a:hueOff val="0"/>
                <a:satOff val="0"/>
                <a:lumOff val="0"/>
                <a:alphaOff val="0"/>
              </a:srgbClr>
            </a:solidFill>
            <a:latin typeface="Trebuchet MS" panose="020B0603020202020204" pitchFamily="34" charset="0"/>
            <a:ea typeface="+mn-ea"/>
            <a:cs typeface="+mn-cs"/>
          </a:endParaRPr>
        </a:p>
      </dsp:txBody>
      <dsp:txXfrm>
        <a:off x="0" y="59743"/>
        <a:ext cx="8458200" cy="1126763"/>
      </dsp:txXfrm>
    </dsp:sp>
    <dsp:sp modelId="{E4F45B9A-3BC3-4A56-BAC2-E8863FE8E09C}">
      <dsp:nvSpPr>
        <dsp:cNvPr id="0" name=""/>
        <dsp:cNvSpPr/>
      </dsp:nvSpPr>
      <dsp:spPr>
        <a:xfrm>
          <a:off x="0" y="1179548"/>
          <a:ext cx="4229099" cy="4101252"/>
        </a:xfrm>
        <a:prstGeom prst="rect">
          <a:avLst/>
        </a:prstGeom>
        <a:solidFill>
          <a:schemeClr val="accent4">
            <a:lumMod val="75000"/>
          </a:schemeClr>
        </a:solidFill>
        <a:ln w="25400" cap="flat" cmpd="sng" algn="ctr">
          <a:solidFill>
            <a:srgbClr val="D0D2D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Parent indicates dependent child has health care coverage</a:t>
          </a:r>
        </a:p>
        <a:p>
          <a:pPr marL="0" lvl="0" algn="l" defTabSz="1066800">
            <a:lnSpc>
              <a:spcPct val="90000"/>
            </a:lnSpc>
            <a:spcBef>
              <a:spcPct val="0"/>
            </a:spcBef>
            <a:spcAft>
              <a:spcPct val="35000"/>
            </a:spcAft>
            <a:buNone/>
          </a:pPr>
          <a:endParaRPr lang="en-US" sz="2400" kern="1200" dirty="0">
            <a:solidFill>
              <a:srgbClr val="FFFFFF"/>
            </a:solidFill>
            <a:latin typeface="Trebuchet MS" panose="020B0603020202020204" pitchFamily="34" charset="0"/>
            <a:ea typeface="+mn-ea"/>
            <a:cs typeface="+mn-cs"/>
          </a:endParaRPr>
        </a:p>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Set MEC question to ‘Yes’ </a:t>
          </a:r>
        </a:p>
        <a:p>
          <a:pPr marL="0" lvl="0" algn="l" defTabSz="1066800">
            <a:lnSpc>
              <a:spcPct val="90000"/>
            </a:lnSpc>
            <a:spcBef>
              <a:spcPct val="0"/>
            </a:spcBef>
            <a:spcAft>
              <a:spcPct val="35000"/>
            </a:spcAft>
            <a:buNone/>
          </a:pPr>
          <a:endParaRPr lang="en-US" sz="2400" kern="1200" dirty="0">
            <a:solidFill>
              <a:srgbClr val="FFFFFF"/>
            </a:solidFill>
            <a:latin typeface="Trebuchet MS" panose="020B0603020202020204" pitchFamily="34" charset="0"/>
            <a:ea typeface="+mn-ea"/>
            <a:cs typeface="+mn-cs"/>
          </a:endParaRPr>
        </a:p>
        <a:p>
          <a:pPr marL="0" lvl="0" algn="l" defTabSz="1066800">
            <a:lnSpc>
              <a:spcPct val="90000"/>
            </a:lnSpc>
            <a:spcBef>
              <a:spcPct val="0"/>
            </a:spcBef>
            <a:spcAft>
              <a:spcPct val="35000"/>
            </a:spcAft>
            <a:buNone/>
          </a:pPr>
          <a:r>
            <a:rPr lang="en-US" sz="2400" kern="1200" dirty="0">
              <a:solidFill>
                <a:srgbClr val="FFFFFF"/>
              </a:solidFill>
              <a:latin typeface="Trebuchet MS" panose="020B0603020202020204" pitchFamily="34" charset="0"/>
              <a:ea typeface="+mn-ea"/>
              <a:cs typeface="+mn-cs"/>
            </a:rPr>
            <a:t>- Parent eligible for Adult MAGI category </a:t>
          </a:r>
          <a:endParaRPr lang="en-US" sz="2400" kern="1200" dirty="0">
            <a:solidFill>
              <a:srgbClr val="D0D2D3"/>
            </a:solidFill>
            <a:latin typeface="Trebuchet MS" panose="020B0603020202020204" pitchFamily="34" charset="0"/>
            <a:ea typeface="+mn-ea"/>
            <a:cs typeface="+mn-cs"/>
          </a:endParaRPr>
        </a:p>
      </dsp:txBody>
      <dsp:txXfrm>
        <a:off x="0" y="1179548"/>
        <a:ext cx="4229099" cy="4101252"/>
      </dsp:txXfrm>
    </dsp:sp>
    <dsp:sp modelId="{05634039-DEC8-4CFF-95CD-B6948793AF62}">
      <dsp:nvSpPr>
        <dsp:cNvPr id="0" name=""/>
        <dsp:cNvSpPr/>
      </dsp:nvSpPr>
      <dsp:spPr>
        <a:xfrm>
          <a:off x="4229100" y="1179548"/>
          <a:ext cx="4229099" cy="3789047"/>
        </a:xfrm>
        <a:prstGeom prst="rect">
          <a:avLst/>
        </a:prstGeom>
        <a:solidFill>
          <a:schemeClr val="accent3">
            <a:lumMod val="40000"/>
            <a:lumOff val="60000"/>
          </a:schemeClr>
        </a:solidFill>
        <a:ln w="25400" cap="flat" cmpd="sng" algn="ctr">
          <a:solidFill>
            <a:srgbClr val="D0D2D3">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No information about dependent child’s health care coverage provided</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Set MEC question to ‘Unknown’ </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VCL generated</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Adult’s status Pending, </a:t>
          </a:r>
          <a:r>
            <a:rPr lang="en-US" sz="2100" kern="1200" dirty="0" smtClean="0">
              <a:solidFill>
                <a:prstClr val="black">
                  <a:lumMod val="95000"/>
                  <a:lumOff val="5000"/>
                </a:prstClr>
              </a:solidFill>
              <a:latin typeface="Trebuchet MS" panose="020B0603020202020204" pitchFamily="34" charset="0"/>
              <a:ea typeface="+mn-ea"/>
              <a:cs typeface="+mn-cs"/>
            </a:rPr>
            <a:t>10 </a:t>
          </a:r>
          <a:r>
            <a:rPr lang="en-US" sz="2100" kern="1200" dirty="0">
              <a:solidFill>
                <a:prstClr val="black">
                  <a:lumMod val="95000"/>
                  <a:lumOff val="5000"/>
                </a:prstClr>
              </a:solidFill>
              <a:latin typeface="Trebuchet MS" panose="020B0603020202020204" pitchFamily="34" charset="0"/>
              <a:ea typeface="+mn-ea"/>
              <a:cs typeface="+mn-cs"/>
            </a:rPr>
            <a:t>days</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Verification not received by due date, MEC question set to ‘No’ </a:t>
          </a:r>
        </a:p>
        <a:p>
          <a:pPr marL="0" lvl="0" algn="l" defTabSz="1066800">
            <a:lnSpc>
              <a:spcPct val="90000"/>
            </a:lnSpc>
            <a:spcBef>
              <a:spcPct val="0"/>
            </a:spcBef>
            <a:spcAft>
              <a:spcPct val="35000"/>
            </a:spcAft>
            <a:buNone/>
          </a:pPr>
          <a:r>
            <a:rPr lang="en-US" sz="2100" kern="1200" dirty="0">
              <a:solidFill>
                <a:prstClr val="black">
                  <a:lumMod val="95000"/>
                  <a:lumOff val="5000"/>
                </a:prstClr>
              </a:solidFill>
              <a:latin typeface="Trebuchet MS" panose="020B0603020202020204" pitchFamily="34" charset="0"/>
              <a:ea typeface="+mn-ea"/>
              <a:cs typeface="+mn-cs"/>
            </a:rPr>
            <a:t>- Parent denied for MAGI  Adult category</a:t>
          </a:r>
        </a:p>
      </dsp:txBody>
      <dsp:txXfrm>
        <a:off x="4229100" y="1179548"/>
        <a:ext cx="4229099" cy="3789047"/>
      </dsp:txXfrm>
    </dsp:sp>
    <dsp:sp modelId="{3EDA2B09-2435-4E7D-8E26-EDEFD6722BBD}">
      <dsp:nvSpPr>
        <dsp:cNvPr id="0" name=""/>
        <dsp:cNvSpPr/>
      </dsp:nvSpPr>
      <dsp:spPr>
        <a:xfrm>
          <a:off x="0" y="4950123"/>
          <a:ext cx="8458200" cy="382210"/>
        </a:xfrm>
        <a:prstGeom prst="rect">
          <a:avLst/>
        </a:prstGeom>
        <a:solidFill>
          <a:schemeClr val="accent2">
            <a:lumMod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0989B58-C93A-40B0-8FB7-86D83730D798}" type="datetimeFigureOut">
              <a:rPr lang="en-US" smtClean="0"/>
              <a:t>9/22/2016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E2B53CB-C8DE-4CFC-A8AC-1ADD05F66F11}" type="slidenum">
              <a:rPr lang="en-US" smtClean="0"/>
              <a:t>‹#›</a:t>
            </a:fld>
            <a:endParaRPr lang="en-US"/>
          </a:p>
        </p:txBody>
      </p:sp>
    </p:spTree>
    <p:extLst>
      <p:ext uri="{BB962C8B-B14F-4D97-AF65-F5344CB8AC3E}">
        <p14:creationId xmlns:p14="http://schemas.microsoft.com/office/powerpoint/2010/main" val="299828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1B7EC7B-D515-4A8B-BD56-89A0E7AD9F36}" type="datetimeFigureOut">
              <a:rPr lang="en-US" smtClean="0"/>
              <a:t>9/22/2016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D409678-B72B-4FD1-A348-A357AB056FBE}" type="slidenum">
              <a:rPr lang="en-US" smtClean="0"/>
              <a:t>‹#›</a:t>
            </a:fld>
            <a:endParaRPr lang="en-US"/>
          </a:p>
        </p:txBody>
      </p:sp>
    </p:spTree>
    <p:extLst>
      <p:ext uri="{BB962C8B-B14F-4D97-AF65-F5344CB8AC3E}">
        <p14:creationId xmlns:p14="http://schemas.microsoft.com/office/powerpoint/2010/main" val="125422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December 2, 2014 [v.2] Document #200A</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BB6CAE5-0B01-4B62-9DC0-EB845EE9D76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3642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B6CAE5-0B01-4B62-9DC0-EB845EE9D76F}"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a:t>PEAK Enhancements June 2016</a:t>
            </a:r>
            <a:endParaRPr lang="en-US" dirty="0"/>
          </a:p>
        </p:txBody>
      </p:sp>
      <p:sp>
        <p:nvSpPr>
          <p:cNvPr id="6" name="Date Placeholder 5"/>
          <p:cNvSpPr>
            <a:spLocks noGrp="1"/>
          </p:cNvSpPr>
          <p:nvPr>
            <p:ph type="dt" idx="12"/>
          </p:nvPr>
        </p:nvSpPr>
        <p:spPr/>
        <p:txBody>
          <a:bodyPr/>
          <a:lstStyle/>
          <a:p>
            <a:r>
              <a:rPr lang="en-US"/>
              <a:t>6/27/2016</a:t>
            </a:r>
            <a:endParaRPr lang="en-US" dirty="0"/>
          </a:p>
        </p:txBody>
      </p:sp>
    </p:spTree>
    <p:extLst>
      <p:ext uri="{BB962C8B-B14F-4D97-AF65-F5344CB8AC3E}">
        <p14:creationId xmlns:p14="http://schemas.microsoft.com/office/powerpoint/2010/main" val="39039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kern="1200" baseline="0" dirty="0" smtClean="0">
                <a:solidFill>
                  <a:schemeClr val="tx1"/>
                </a:solidFill>
                <a:latin typeface="+mn-lt"/>
                <a:ea typeface="+mn-ea"/>
                <a:cs typeface="+mn-cs"/>
              </a:rPr>
              <a:t>For applications that contain Medical Assistance, a new question will now display on the Household Member Detail page for children up to 19 years old, through their birth month, who are not requesting assistance. </a:t>
            </a:r>
            <a:r>
              <a:rPr lang="en-US" sz="1200" b="1" i="0" u="none" strike="noStrike" kern="1200" baseline="0" dirty="0" smtClean="0">
                <a:solidFill>
                  <a:schemeClr val="tx1"/>
                </a:solidFill>
                <a:latin typeface="+mn-lt"/>
                <a:ea typeface="+mn-ea"/>
                <a:cs typeface="+mn-cs"/>
              </a:rPr>
              <a:t>If the child is included as applying for Medical Assistance, this “Other Information” section will not display</a:t>
            </a:r>
            <a:r>
              <a:rPr lang="en-US" sz="1200" b="0" i="0" u="none" strike="noStrike" kern="1200" baseline="0" dirty="0" smtClean="0">
                <a:solidFill>
                  <a:schemeClr val="tx1"/>
                </a:solidFill>
                <a:latin typeface="+mn-lt"/>
                <a:ea typeface="+mn-ea"/>
                <a:cs typeface="+mn-cs"/>
              </a:rPr>
              <a:t>. </a:t>
            </a:r>
          </a:p>
          <a:p>
            <a:pPr marL="0" indent="0">
              <a:buFont typeface="+mj-lt"/>
              <a:buNone/>
            </a:pPr>
            <a:endParaRPr lang="en-US" sz="1200" b="0" i="0" u="none" strike="noStrike" kern="1200" baseline="0" dirty="0" smtClean="0">
              <a:solidFill>
                <a:schemeClr val="tx1"/>
              </a:solidFill>
              <a:latin typeface="+mn-lt"/>
              <a:ea typeface="+mn-ea"/>
              <a:cs typeface="+mn-cs"/>
            </a:endParaRPr>
          </a:p>
          <a:p>
            <a:pPr marL="0" indent="0">
              <a:buFont typeface="+mj-lt"/>
              <a:buNone/>
            </a:pPr>
            <a:r>
              <a:rPr lang="en-US" sz="1200" b="0" i="0" u="none" strike="noStrike" kern="1200" baseline="0" dirty="0" smtClean="0">
                <a:solidFill>
                  <a:schemeClr val="tx1"/>
                </a:solidFill>
                <a:latin typeface="+mn-lt"/>
                <a:ea typeface="+mn-ea"/>
                <a:cs typeface="+mn-cs"/>
              </a:rPr>
              <a:t>Under the Other Information heading, the new question reads: “Does this person have health insurance?”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question will be mandatory for Medical Assistance only applications and optional for Medical Assistance combo application.</a:t>
            </a:r>
          </a:p>
        </p:txBody>
      </p:sp>
      <p:sp>
        <p:nvSpPr>
          <p:cNvPr id="4" name="Date Placeholder 3"/>
          <p:cNvSpPr>
            <a:spLocks noGrp="1"/>
          </p:cNvSpPr>
          <p:nvPr>
            <p:ph type="dt" idx="10"/>
          </p:nvPr>
        </p:nvSpPr>
        <p:spPr/>
        <p:txBody>
          <a:bodyPr/>
          <a:lstStyle/>
          <a:p>
            <a:r>
              <a:rPr lang="en-US">
                <a:solidFill>
                  <a:prstClr val="black"/>
                </a:solidFill>
              </a:rPr>
              <a:t>6/27/2016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PEAK Enhancements June 2016</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5925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Report</a:t>
            </a:r>
            <a:r>
              <a:rPr lang="en-US" baseline="0" dirty="0" smtClean="0"/>
              <a:t> My Changes, the new question will display when a child age 19 or under is in the home, but is not requesting Medical Assistance.</a:t>
            </a:r>
          </a:p>
          <a:p>
            <a:endParaRPr lang="en-US" baseline="0" dirty="0" smtClean="0"/>
          </a:p>
          <a:p>
            <a:r>
              <a:rPr lang="en-US" sz="1200" b="0" i="0" u="none" strike="noStrike" kern="1200" baseline="0" dirty="0" smtClean="0">
                <a:solidFill>
                  <a:schemeClr val="tx1"/>
                </a:solidFill>
                <a:latin typeface="+mn-lt"/>
                <a:ea typeface="+mn-ea"/>
                <a:cs typeface="+mn-cs"/>
              </a:rPr>
              <a:t>If the child is included as applying for Medical Assistance, this “Other Information” section will not display. </a:t>
            </a:r>
            <a:endParaRPr lang="en-US" dirty="0"/>
          </a:p>
        </p:txBody>
      </p:sp>
      <p:sp>
        <p:nvSpPr>
          <p:cNvPr id="4" name="Date Placeholder 3"/>
          <p:cNvSpPr>
            <a:spLocks noGrp="1"/>
          </p:cNvSpPr>
          <p:nvPr>
            <p:ph type="dt" idx="10"/>
          </p:nvPr>
        </p:nvSpPr>
        <p:spPr/>
        <p:txBody>
          <a:bodyPr/>
          <a:lstStyle/>
          <a:p>
            <a:r>
              <a:rPr lang="en-US">
                <a:solidFill>
                  <a:prstClr val="black"/>
                </a:solidFill>
              </a:rPr>
              <a:t>6/27/2016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PEAK Enhancements June 2016</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68315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b="0" i="0" u="none" strike="noStrike" kern="1200" baseline="0" dirty="0" smtClean="0">
                <a:solidFill>
                  <a:schemeClr val="tx1"/>
                </a:solidFill>
                <a:latin typeface="+mn-lt"/>
                <a:ea typeface="+mn-ea"/>
                <a:cs typeface="+mn-cs"/>
              </a:rPr>
              <a:t>Detailed help hover text has been added for the new question about Minimum Essential Coverage. </a:t>
            </a:r>
            <a:endParaRPr lang="en-US" dirty="0" smtClean="0"/>
          </a:p>
          <a:p>
            <a:endParaRPr lang="en-US" dirty="0"/>
          </a:p>
        </p:txBody>
      </p:sp>
      <p:sp>
        <p:nvSpPr>
          <p:cNvPr id="4" name="Date Placeholder 3"/>
          <p:cNvSpPr>
            <a:spLocks noGrp="1"/>
          </p:cNvSpPr>
          <p:nvPr>
            <p:ph type="dt" idx="10"/>
          </p:nvPr>
        </p:nvSpPr>
        <p:spPr/>
        <p:txBody>
          <a:bodyPr/>
          <a:lstStyle/>
          <a:p>
            <a:r>
              <a:rPr lang="en-US">
                <a:solidFill>
                  <a:prstClr val="black"/>
                </a:solidFill>
              </a:rPr>
              <a:t>6/27/2016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PEAK Enhancements June 2016</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9631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of you interested in what goes on behind the scenes, I am </a:t>
            </a:r>
            <a:r>
              <a:rPr lang="en-US" baseline="0" dirty="0" smtClean="0"/>
              <a:t>going summarize how the system will review the information to determine if the Minimum Essential Coverage requirement has been met.</a:t>
            </a:r>
          </a:p>
          <a:p>
            <a:endParaRPr lang="en-US" baseline="0" dirty="0" smtClean="0"/>
          </a:p>
          <a:p>
            <a:r>
              <a:rPr lang="en-US" baseline="0" dirty="0" smtClean="0"/>
              <a:t>For a Medical Assistance only application, if a child ages 19 or under is in the home and is not applying for Medical Assistance, the new “Does this person have health insurance” question will be queued on the Household Member Details page as a required question.</a:t>
            </a:r>
          </a:p>
          <a:p>
            <a:endParaRPr lang="en-US" baseline="0" dirty="0" smtClean="0"/>
          </a:p>
          <a:p>
            <a:r>
              <a:rPr lang="en-US" baseline="0" dirty="0" smtClean="0"/>
              <a:t>If yes is selected, indicating the child has minimum essential coverage, the parent/caretaker relative </a:t>
            </a:r>
            <a:r>
              <a:rPr lang="en-US" b="1" u="sng" baseline="0" dirty="0" smtClean="0"/>
              <a:t>will not be denied </a:t>
            </a:r>
            <a:r>
              <a:rPr lang="en-US" baseline="0" dirty="0" smtClean="0"/>
              <a:t>for Medical Assistance.</a:t>
            </a:r>
          </a:p>
          <a:p>
            <a:endParaRPr lang="en-US" baseline="0" dirty="0" smtClean="0"/>
          </a:p>
          <a:p>
            <a:r>
              <a:rPr lang="en-US" baseline="0" dirty="0" smtClean="0"/>
              <a:t>If no is selected, indicating the child does not have Minimum Essential Coverage, the system will then verify if there is a valid health coverage record for the individual in CBMS. If a valid health coverage record does not exist, the parent/caretaker relative will be denied for Medical Assistance.</a:t>
            </a:r>
            <a:endParaRPr lang="en-US" dirty="0"/>
          </a:p>
        </p:txBody>
      </p:sp>
      <p:sp>
        <p:nvSpPr>
          <p:cNvPr id="4" name="Date Placeholder 3"/>
          <p:cNvSpPr>
            <a:spLocks noGrp="1"/>
          </p:cNvSpPr>
          <p:nvPr>
            <p:ph type="dt" idx="10"/>
          </p:nvPr>
        </p:nvSpPr>
        <p:spPr/>
        <p:txBody>
          <a:bodyPr/>
          <a:lstStyle/>
          <a:p>
            <a:r>
              <a:rPr lang="en-US" smtClean="0">
                <a:solidFill>
                  <a:prstClr val="black"/>
                </a:solidFill>
              </a:rPr>
              <a:t>6/27/2016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PEAK Enhancements June 2016</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51908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instance a parent/caretaker relative is denied, because a</a:t>
            </a:r>
            <a:r>
              <a:rPr lang="en-US" baseline="0" dirty="0" smtClean="0"/>
              <a:t> child does not have minimum essential coverage, the denial reason will display on the income calculation on the results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15</a:t>
            </a:fld>
            <a:endParaRPr lang="en-US"/>
          </a:p>
        </p:txBody>
      </p:sp>
    </p:spTree>
    <p:extLst>
      <p:ext uri="{BB962C8B-B14F-4D97-AF65-F5344CB8AC3E}">
        <p14:creationId xmlns:p14="http://schemas.microsoft.com/office/powerpoint/2010/main" val="3491800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 Medical Assistance combo application, if a child ages 19 or under is in the home and is not applying for Medical Assistance, the new “Does this person have health insurance” question will be queued on the Household Member Details page as an optional question.</a:t>
            </a:r>
          </a:p>
          <a:p>
            <a:endParaRPr lang="en-US" baseline="0" dirty="0" smtClean="0"/>
          </a:p>
          <a:p>
            <a:r>
              <a:rPr lang="en-US" baseline="0" dirty="0" smtClean="0"/>
              <a:t>In the instance that the question is not answered, a verification checklist will be sent to the household and the child will be listed as requiring verification of Minimum Essential Coverage. The v</a:t>
            </a:r>
            <a:r>
              <a:rPr lang="en-US" sz="1500" dirty="0"/>
              <a:t>erification of MEC will be due within 10 business days from the date the verification checklist is sent.</a:t>
            </a:r>
          </a:p>
          <a:p>
            <a:endParaRPr lang="en-US" sz="1500" dirty="0"/>
          </a:p>
          <a:p>
            <a:r>
              <a:rPr lang="en-US" sz="1500" dirty="0"/>
              <a:t>While pending for ‘missing verification’ for proof of MEC for their child, the individual will not be evaluated for Marketplace Programs. If verification is not returned within the provided timeframe, then the parent/caretaker relative will be </a:t>
            </a:r>
            <a:r>
              <a:rPr lang="en-US" sz="1500" b="1" u="sng" dirty="0"/>
              <a:t>denied for missing verifications.</a:t>
            </a:r>
          </a:p>
          <a:p>
            <a:endParaRPr lang="en-US" baseline="0" dirty="0" smtClean="0"/>
          </a:p>
        </p:txBody>
      </p:sp>
      <p:sp>
        <p:nvSpPr>
          <p:cNvPr id="4" name="Date Placeholder 3"/>
          <p:cNvSpPr>
            <a:spLocks noGrp="1"/>
          </p:cNvSpPr>
          <p:nvPr>
            <p:ph type="dt" idx="10"/>
          </p:nvPr>
        </p:nvSpPr>
        <p:spPr/>
        <p:txBody>
          <a:bodyPr/>
          <a:lstStyle/>
          <a:p>
            <a:fld id="{6ED094CB-FC8B-48E2-B67E-A375CF44CDFD}" type="datetime1">
              <a:rPr lang="en-US" smtClean="0">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PEAK Enhancements September 2016</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73566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example, the Medical Assistance results for the</a:t>
            </a:r>
            <a:r>
              <a:rPr lang="en-US" baseline="0" dirty="0" smtClean="0"/>
              <a:t> parent/caretaker is listed as “Approved”</a:t>
            </a:r>
            <a:endParaRPr lang="en-US" dirty="0" smtClean="0"/>
          </a:p>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460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once in their PEAK</a:t>
            </a:r>
            <a:r>
              <a:rPr lang="en-US" baseline="0" dirty="0" smtClean="0"/>
              <a:t> Account, the verification needed status is listed. By selecting the verification needed hyperlink….</a:t>
            </a:r>
            <a:endParaRPr lang="en-US" dirty="0" smtClean="0"/>
          </a:p>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5479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child </a:t>
            </a:r>
            <a:r>
              <a:rPr lang="en-US" sz="1200" b="0" i="0" u="none" strike="noStrike" kern="1200" baseline="0" dirty="0" smtClean="0">
                <a:solidFill>
                  <a:schemeClr val="tx1"/>
                </a:solidFill>
                <a:latin typeface="+mn-lt"/>
                <a:ea typeface="+mn-ea"/>
                <a:cs typeface="+mn-cs"/>
              </a:rPr>
              <a:t>Then the verifications needed page will display the verifications needed, including the program for which it is required and the due date.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reiterate, if a child age 19 or younger is in the home and is not requesting aid and the child’s Minimum Essential Coverage status is unknown, for example if the new minimum essential coverage question was not answered on a combo application, then a verification checklist will be generated to the household.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child will be listed as requiring the item detail of, ‘Dependent Child with no MEC’ with a due date listed as 10 business days from the print date.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The verification checklist will be mailed to the parent/caretaker when the child’s MEC question = Unknown. </a:t>
            </a:r>
            <a:endParaRPr lang="en-US" dirty="0"/>
          </a:p>
        </p:txBody>
      </p:sp>
      <p:sp>
        <p:nvSpPr>
          <p:cNvPr id="4" name="Date Placeholder 3"/>
          <p:cNvSpPr>
            <a:spLocks noGrp="1"/>
          </p:cNvSpPr>
          <p:nvPr>
            <p:ph type="dt" idx="10"/>
          </p:nvPr>
        </p:nvSpPr>
        <p:spPr/>
        <p:txBody>
          <a:bodyPr/>
          <a:lstStyle/>
          <a:p>
            <a:r>
              <a:rPr lang="en-US" smtClean="0">
                <a:solidFill>
                  <a:prstClr val="black"/>
                </a:solidFill>
              </a:rPr>
              <a:t>6/27/2016</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PEAK Enhancements June 2016</a:t>
            </a:r>
            <a:endParaRPr lang="en-US" dirty="0" smtClean="0">
              <a:solidFill>
                <a:prstClr val="black"/>
              </a:solidFill>
            </a:endParaRPr>
          </a:p>
        </p:txBody>
      </p:sp>
      <p:sp>
        <p:nvSpPr>
          <p:cNvPr id="6" name="Slide Number Placeholder 5"/>
          <p:cNvSpPr>
            <a:spLocks noGrp="1"/>
          </p:cNvSpPr>
          <p:nvPr>
            <p:ph type="sldNum" sz="quarter" idx="12"/>
          </p:nvPr>
        </p:nvSpPr>
        <p:spPr/>
        <p:txBody>
          <a:bodyPr/>
          <a:lstStyle/>
          <a:p>
            <a:fld id="{2BB6CAE5-0B01-4B62-9DC0-EB845EE9D76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1336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Policy change is effective</a:t>
            </a:r>
            <a:r>
              <a:rPr lang="en-US" sz="1200" baseline="0" dirty="0"/>
              <a:t> 10/1</a:t>
            </a:r>
            <a:endParaRPr lang="en-US" sz="1200" dirty="0"/>
          </a:p>
          <a:p>
            <a:endParaRPr lang="en-US" dirty="0"/>
          </a:p>
          <a:p>
            <a:endParaRPr lang="en-US" dirty="0"/>
          </a:p>
        </p:txBody>
      </p:sp>
      <p:sp>
        <p:nvSpPr>
          <p:cNvPr id="4" name="Footer Placeholder 3"/>
          <p:cNvSpPr>
            <a:spLocks noGrp="1"/>
          </p:cNvSpPr>
          <p:nvPr>
            <p:ph type="ftr" sz="quarter" idx="10"/>
          </p:nvPr>
        </p:nvSpPr>
        <p:spPr/>
        <p:txBody>
          <a:bodyPr/>
          <a:lstStyle/>
          <a:p>
            <a:r>
              <a:rPr lang="en-US">
                <a:solidFill>
                  <a:prstClr val="black"/>
                </a:solidFill>
              </a:rPr>
              <a:t>December 2, 2014 [v.2] Document #200A</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BB6CAE5-0B01-4B62-9DC0-EB845EE9D76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0387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20</a:t>
            </a:fld>
            <a:endParaRPr lang="en-US"/>
          </a:p>
        </p:txBody>
      </p:sp>
    </p:spTree>
    <p:extLst>
      <p:ext uri="{BB962C8B-B14F-4D97-AF65-F5344CB8AC3E}">
        <p14:creationId xmlns:p14="http://schemas.microsoft.com/office/powerpoint/2010/main" val="145925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5098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28881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23</a:t>
            </a:fld>
            <a:endParaRPr lang="en-US"/>
          </a:p>
        </p:txBody>
      </p:sp>
    </p:spTree>
    <p:extLst>
      <p:ext uri="{BB962C8B-B14F-4D97-AF65-F5344CB8AC3E}">
        <p14:creationId xmlns:p14="http://schemas.microsoft.com/office/powerpoint/2010/main" val="418305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24</a:t>
            </a:fld>
            <a:endParaRPr lang="en-US"/>
          </a:p>
        </p:txBody>
      </p:sp>
    </p:spTree>
    <p:extLst>
      <p:ext uri="{BB962C8B-B14F-4D97-AF65-F5344CB8AC3E}">
        <p14:creationId xmlns:p14="http://schemas.microsoft.com/office/powerpoint/2010/main" val="105092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813873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26</a:t>
            </a:fld>
            <a:endParaRPr lang="en-US"/>
          </a:p>
        </p:txBody>
      </p:sp>
    </p:spTree>
    <p:extLst>
      <p:ext uri="{BB962C8B-B14F-4D97-AF65-F5344CB8AC3E}">
        <p14:creationId xmlns:p14="http://schemas.microsoft.com/office/powerpoint/2010/main" val="2575533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27</a:t>
            </a:fld>
            <a:endParaRPr lang="en-US"/>
          </a:p>
        </p:txBody>
      </p:sp>
    </p:spTree>
    <p:extLst>
      <p:ext uri="{BB962C8B-B14F-4D97-AF65-F5344CB8AC3E}">
        <p14:creationId xmlns:p14="http://schemas.microsoft.com/office/powerpoint/2010/main" val="2792550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join the state for the support call hosted for community partners.</a:t>
            </a:r>
          </a:p>
          <a:p>
            <a:endParaRPr lang="en-US" dirty="0"/>
          </a:p>
          <a:p>
            <a:r>
              <a:rPr lang="en-US" dirty="0"/>
              <a:t> </a:t>
            </a:r>
          </a:p>
        </p:txBody>
      </p:sp>
      <p:sp>
        <p:nvSpPr>
          <p:cNvPr id="4" name="Slide Number Placeholder 3"/>
          <p:cNvSpPr>
            <a:spLocks noGrp="1"/>
          </p:cNvSpPr>
          <p:nvPr>
            <p:ph type="sldNum" sz="quarter" idx="10"/>
          </p:nvPr>
        </p:nvSpPr>
        <p:spPr/>
        <p:txBody>
          <a:bodyPr/>
          <a:lstStyle/>
          <a:p>
            <a:fld id="{2BB6CAE5-0B01-4B62-9DC0-EB845EE9D76F}" type="slidenum">
              <a:rPr lang="en-US" smtClean="0">
                <a:solidFill>
                  <a:prstClr val="black"/>
                </a:solidFill>
              </a:rPr>
              <a:pPr/>
              <a:t>28</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PEAK Enhancements June 2016</a:t>
            </a:r>
            <a:endParaRPr lang="en-US" dirty="0">
              <a:solidFill>
                <a:prstClr val="black"/>
              </a:solidFill>
            </a:endParaRPr>
          </a:p>
        </p:txBody>
      </p:sp>
      <p:sp>
        <p:nvSpPr>
          <p:cNvPr id="6" name="Date Placeholder 5"/>
          <p:cNvSpPr>
            <a:spLocks noGrp="1"/>
          </p:cNvSpPr>
          <p:nvPr>
            <p:ph type="dt" idx="12"/>
          </p:nvPr>
        </p:nvSpPr>
        <p:spPr/>
        <p:txBody>
          <a:bodyPr/>
          <a:lstStyle/>
          <a:p>
            <a:r>
              <a:rPr lang="en-US">
                <a:solidFill>
                  <a:prstClr val="black"/>
                </a:solidFill>
              </a:rPr>
              <a:t>6/27/2016</a:t>
            </a:r>
            <a:endParaRPr lang="en-US" dirty="0">
              <a:solidFill>
                <a:prstClr val="black"/>
              </a:solidFill>
            </a:endParaRPr>
          </a:p>
        </p:txBody>
      </p:sp>
    </p:spTree>
    <p:extLst>
      <p:ext uri="{BB962C8B-B14F-4D97-AF65-F5344CB8AC3E}">
        <p14:creationId xmlns:p14="http://schemas.microsoft.com/office/powerpoint/2010/main" val="3938087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987" indent="-172987">
              <a:buFont typeface="Arial" panose="020B0604020202020204" pitchFamily="34" charset="0"/>
              <a:buChar char="•"/>
            </a:pPr>
            <a:endParaRPr lang="en-US" baseline="0" dirty="0"/>
          </a:p>
          <a:p>
            <a:endParaRPr lang="en-US" dirty="0"/>
          </a:p>
          <a:p>
            <a:r>
              <a:rPr lang="en-US" dirty="0"/>
              <a:t> </a:t>
            </a:r>
          </a:p>
        </p:txBody>
      </p:sp>
      <p:sp>
        <p:nvSpPr>
          <p:cNvPr id="4" name="Slide Number Placeholder 3"/>
          <p:cNvSpPr>
            <a:spLocks noGrp="1"/>
          </p:cNvSpPr>
          <p:nvPr>
            <p:ph type="sldNum" sz="quarter" idx="10"/>
          </p:nvPr>
        </p:nvSpPr>
        <p:spPr/>
        <p:txBody>
          <a:bodyPr/>
          <a:lstStyle/>
          <a:p>
            <a:fld id="{2BB6CAE5-0B01-4B62-9DC0-EB845EE9D76F}" type="slidenum">
              <a:rPr lang="en-US" smtClean="0">
                <a:solidFill>
                  <a:prstClr val="black"/>
                </a:solidFill>
              </a: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December 2, 2014 [v.2] Document #200A</a:t>
            </a:r>
            <a:endParaRPr lang="en-US" dirty="0">
              <a:solidFill>
                <a:prstClr val="black"/>
              </a:solidFill>
            </a:endParaRPr>
          </a:p>
        </p:txBody>
      </p:sp>
    </p:spTree>
    <p:extLst>
      <p:ext uri="{BB962C8B-B14F-4D97-AF65-F5344CB8AC3E}">
        <p14:creationId xmlns:p14="http://schemas.microsoft.com/office/powerpoint/2010/main" val="321701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December 2, 2014 [v.2] Document #200A</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BB6CAE5-0B01-4B62-9DC0-EB845EE9D76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62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December 2, 2014 [v.2] Document #200A</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BB6CAE5-0B01-4B62-9DC0-EB845EE9D76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2544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solidFill>
                  <a:prstClr val="black"/>
                </a:solidFill>
              </a:rPr>
              <a:t>December 2, 2014 [v.2] Document #200A</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2BB6CAE5-0B01-4B62-9DC0-EB845EE9D76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07205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Green: </a:t>
            </a:r>
            <a:r>
              <a:rPr lang="en-US" sz="1800" dirty="0">
                <a:latin typeface="Trebuchet MS" panose="020B0603020202020204" pitchFamily="34" charset="0"/>
              </a:rPr>
              <a:t>No other action required </a:t>
            </a:r>
            <a:r>
              <a:rPr lang="en-US" dirty="0"/>
              <a:t/>
            </a:r>
            <a:br>
              <a:rPr lang="en-US" dirty="0"/>
            </a:br>
            <a:endParaRPr lang="en-US" sz="1800" dirty="0">
              <a:latin typeface="Trebuchet MS" panose="020B0603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Red: </a:t>
            </a:r>
            <a:r>
              <a:rPr lang="en-US" sz="1200" dirty="0">
                <a:latin typeface="Trebuchet MS" panose="020B0603020202020204" pitchFamily="34" charset="0"/>
              </a:rPr>
              <a:t>Adult’s status set to Pending and 10 + 5 days when VCL sent.</a:t>
            </a:r>
            <a:r>
              <a:rPr lang="en-US" sz="1200" baseline="0" dirty="0">
                <a:latin typeface="Trebuchet MS" panose="020B0603020202020204" pitchFamily="34" charset="0"/>
              </a:rPr>
              <a:t> </a:t>
            </a:r>
            <a:r>
              <a:rPr lang="en-US" dirty="0"/>
              <a:t>While ‘Pending’ they will not be evaluated for Marketplace.</a:t>
            </a:r>
          </a:p>
          <a:p>
            <a:pPr marL="4763" indent="0">
              <a:buNone/>
            </a:pPr>
            <a:r>
              <a:rPr lang="en-US" sz="1200" dirty="0">
                <a:latin typeface="Trebuchet MS" panose="020B0603020202020204" pitchFamily="34" charset="0"/>
              </a:rPr>
              <a:t>Verification not received by due date, MEC question updated to ‘No’</a:t>
            </a:r>
          </a:p>
          <a:p>
            <a:pPr marL="4763"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Parent denied MAGI-Adult </a:t>
            </a:r>
            <a:r>
              <a:rPr lang="en-US" sz="1800" baseline="0" dirty="0">
                <a:latin typeface="Trebuchet MS" panose="020B0603020202020204" pitchFamily="34" charset="0"/>
              </a:rPr>
              <a:t>with d</a:t>
            </a:r>
            <a:r>
              <a:rPr lang="en-US" sz="1800" dirty="0">
                <a:latin typeface="Trebuchet MS" panose="020B0603020202020204" pitchFamily="34" charset="0"/>
              </a:rPr>
              <a:t>enial reason “Dependent child with no MEC”</a:t>
            </a:r>
          </a:p>
          <a:p>
            <a:pPr marL="4763"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rPr>
              <a:t>10 day noticing will be applied before terminating member.</a:t>
            </a:r>
          </a:p>
        </p:txBody>
      </p:sp>
      <p:sp>
        <p:nvSpPr>
          <p:cNvPr id="4" name="Slide Number Placeholder 3"/>
          <p:cNvSpPr>
            <a:spLocks noGrp="1"/>
          </p:cNvSpPr>
          <p:nvPr>
            <p:ph type="sldNum" sz="quarter" idx="10"/>
          </p:nvPr>
        </p:nvSpPr>
        <p:spPr/>
        <p:txBody>
          <a:bodyPr/>
          <a:lstStyle/>
          <a:p>
            <a:fld id="{4D409678-B72B-4FD1-A348-A357AB056FBE}" type="slidenum">
              <a:rPr lang="en-US" smtClean="0"/>
              <a:t>6</a:t>
            </a:fld>
            <a:endParaRPr lang="en-US"/>
          </a:p>
        </p:txBody>
      </p:sp>
    </p:spTree>
    <p:extLst>
      <p:ext uri="{BB962C8B-B14F-4D97-AF65-F5344CB8AC3E}">
        <p14:creationId xmlns:p14="http://schemas.microsoft.com/office/powerpoint/2010/main" val="344014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Green: </a:t>
            </a:r>
            <a:r>
              <a:rPr lang="en-US" sz="1800" dirty="0">
                <a:latin typeface="Trebuchet MS" panose="020B0603020202020204" pitchFamily="34" charset="0"/>
              </a:rPr>
              <a:t>No other action required </a:t>
            </a:r>
            <a:r>
              <a:rPr lang="en-US" dirty="0"/>
              <a:t/>
            </a:r>
            <a:br>
              <a:rPr lang="en-US" dirty="0"/>
            </a:br>
            <a:endParaRPr lang="en-US" sz="1800" dirty="0">
              <a:latin typeface="Trebuchet MS" panose="020B0603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Red: </a:t>
            </a:r>
            <a:r>
              <a:rPr lang="en-US" sz="1200" dirty="0">
                <a:latin typeface="Trebuchet MS" panose="020B0603020202020204" pitchFamily="34" charset="0"/>
              </a:rPr>
              <a:t>Adult’s status set to Pending and 10 + 5 days when VCL sent.</a:t>
            </a:r>
            <a:r>
              <a:rPr lang="en-US" sz="1200" baseline="0" dirty="0">
                <a:latin typeface="Trebuchet MS" panose="020B0603020202020204" pitchFamily="34" charset="0"/>
              </a:rPr>
              <a:t> </a:t>
            </a:r>
            <a:r>
              <a:rPr lang="en-US" dirty="0"/>
              <a:t>While ‘Pending’ they will not be evaluated for Marketplace.</a:t>
            </a:r>
          </a:p>
          <a:p>
            <a:pPr marL="4763" indent="0">
              <a:buNone/>
            </a:pPr>
            <a:r>
              <a:rPr lang="en-US" sz="1200" dirty="0">
                <a:latin typeface="Trebuchet MS" panose="020B0603020202020204" pitchFamily="34" charset="0"/>
              </a:rPr>
              <a:t>Verification not received by due date, MEC question updated to ‘No’</a:t>
            </a:r>
          </a:p>
          <a:p>
            <a:pPr marL="4763" marR="0" lvl="1"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Parent denied MAGI-Adult </a:t>
            </a:r>
            <a:r>
              <a:rPr lang="en-US" sz="1800" baseline="0" dirty="0">
                <a:latin typeface="Trebuchet MS" panose="020B0603020202020204" pitchFamily="34" charset="0"/>
              </a:rPr>
              <a:t>with d</a:t>
            </a:r>
            <a:r>
              <a:rPr lang="en-US" sz="1800" dirty="0">
                <a:latin typeface="Trebuchet MS" panose="020B0603020202020204" pitchFamily="34" charset="0"/>
              </a:rPr>
              <a:t>enial reason “Dependent child with no MEC”</a:t>
            </a:r>
          </a:p>
          <a:p>
            <a:pPr marL="4763"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rPr>
              <a:t>10 day noticing will be applied before terminating member.</a:t>
            </a:r>
          </a:p>
        </p:txBody>
      </p:sp>
      <p:sp>
        <p:nvSpPr>
          <p:cNvPr id="4" name="Slide Number Placeholder 3"/>
          <p:cNvSpPr>
            <a:spLocks noGrp="1"/>
          </p:cNvSpPr>
          <p:nvPr>
            <p:ph type="sldNum" sz="quarter" idx="10"/>
          </p:nvPr>
        </p:nvSpPr>
        <p:spPr/>
        <p:txBody>
          <a:bodyPr/>
          <a:lstStyle/>
          <a:p>
            <a:fld id="{4D409678-B72B-4FD1-A348-A357AB056FBE}" type="slidenum">
              <a:rPr lang="en-US" smtClean="0"/>
              <a:t>7</a:t>
            </a:fld>
            <a:endParaRPr lang="en-US"/>
          </a:p>
        </p:txBody>
      </p:sp>
    </p:spTree>
    <p:extLst>
      <p:ext uri="{BB962C8B-B14F-4D97-AF65-F5344CB8AC3E}">
        <p14:creationId xmlns:p14="http://schemas.microsoft.com/office/powerpoint/2010/main" val="264119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valid record must have a coverage begin date during or before the application month and if there is an end date it must be after the application month</a:t>
            </a:r>
          </a:p>
          <a:p>
            <a:endParaRPr lang="en-US" dirty="0"/>
          </a:p>
        </p:txBody>
      </p:sp>
      <p:sp>
        <p:nvSpPr>
          <p:cNvPr id="4" name="Slide Number Placeholder 3"/>
          <p:cNvSpPr>
            <a:spLocks noGrp="1"/>
          </p:cNvSpPr>
          <p:nvPr>
            <p:ph type="sldNum" sz="quarter" idx="10"/>
          </p:nvPr>
        </p:nvSpPr>
        <p:spPr/>
        <p:txBody>
          <a:bodyPr/>
          <a:lstStyle/>
          <a:p>
            <a:fld id="{4D409678-B72B-4FD1-A348-A357AB056FBE}" type="slidenum">
              <a:rPr lang="en-US" smtClean="0"/>
              <a:t>8</a:t>
            </a:fld>
            <a:endParaRPr lang="en-US"/>
          </a:p>
        </p:txBody>
      </p:sp>
    </p:spTree>
    <p:extLst>
      <p:ext uri="{BB962C8B-B14F-4D97-AF65-F5344CB8AC3E}">
        <p14:creationId xmlns:p14="http://schemas.microsoft.com/office/powerpoint/2010/main" val="206379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types of health coverage records are captured on the Additional Information page in PEAK</a:t>
            </a:r>
          </a:p>
        </p:txBody>
      </p:sp>
      <p:sp>
        <p:nvSpPr>
          <p:cNvPr id="4" name="Slide Number Placeholder 3"/>
          <p:cNvSpPr>
            <a:spLocks noGrp="1"/>
          </p:cNvSpPr>
          <p:nvPr>
            <p:ph type="sldNum" sz="quarter" idx="10"/>
          </p:nvPr>
        </p:nvSpPr>
        <p:spPr/>
        <p:txBody>
          <a:bodyPr/>
          <a:lstStyle/>
          <a:p>
            <a:fld id="{4D409678-B72B-4FD1-A348-A357AB056FBE}" type="slidenum">
              <a:rPr lang="en-US" smtClean="0"/>
              <a:t>9</a:t>
            </a:fld>
            <a:endParaRPr lang="en-US"/>
          </a:p>
        </p:txBody>
      </p:sp>
    </p:spTree>
    <p:extLst>
      <p:ext uri="{BB962C8B-B14F-4D97-AF65-F5344CB8AC3E}">
        <p14:creationId xmlns:p14="http://schemas.microsoft.com/office/powerpoint/2010/main" val="293989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50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89CDA-7A03-449B-8478-F5F26F2360EE}" type="datetimeFigureOut">
              <a:rPr lang="en-US">
                <a:solidFill>
                  <a:prstClr val="black"/>
                </a:solidFill>
              </a:rPr>
              <a:pPr/>
              <a:t>9/22/2016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A125CD-7604-4F2C-8C4C-B6C61D95339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144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518" y="1981200"/>
            <a:ext cx="4230633" cy="1094234"/>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266703" y="6400800"/>
            <a:ext cx="1877297" cy="4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9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C3D1FE-8895-4F71-878E-90DF18D713F8}" type="datetime1">
              <a:rPr lang="en-US" smtClean="0">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409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042" y="2143125"/>
            <a:ext cx="7772400" cy="1362075"/>
          </a:xfrm>
          <a:prstGeom prst="rect">
            <a:avLst/>
          </a:prstGeom>
        </p:spPr>
        <p:txBody>
          <a:bodyPr anchor="t"/>
          <a:lstStyle>
            <a:lvl1pPr algn="l">
              <a:defRPr sz="4000" b="1" cap="all">
                <a:solidFill>
                  <a:schemeClr val="accent2"/>
                </a:solidFill>
              </a:defRPr>
            </a:lvl1pPr>
          </a:lstStyle>
          <a:p>
            <a:r>
              <a:rPr lang="en-US" dirty="0"/>
              <a:t>Calibri 44 – Bold (Dark Blue)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t"/>
          <a:lstStyle>
            <a:lvl1pPr marL="342900" indent="-342900">
              <a:buFont typeface="Arial" panose="020B0604020202020204" pitchFamily="34" charset="0"/>
              <a:buChar char="•"/>
              <a:defRPr sz="2000"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Calibri 32 Bullet if Secondary Header (Dark Green)</a:t>
            </a: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34000" y="5867400"/>
            <a:ext cx="3515035" cy="7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Pages">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391400" cy="1143000"/>
          </a:xfrm>
          <a:prstGeom prst="rect">
            <a:avLst/>
          </a:prstGeom>
        </p:spPr>
        <p:txBody>
          <a:bodyPr/>
          <a:lstStyle>
            <a:lvl1pPr algn="l">
              <a:defRPr sz="3200" b="1">
                <a:solidFill>
                  <a:srgbClr val="1E4686"/>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6406533"/>
            <a:ext cx="2090938" cy="451467"/>
          </a:xfrm>
          <a:prstGeom prst="rect">
            <a:avLst/>
          </a:prstGeom>
        </p:spPr>
      </p:pic>
    </p:spTree>
    <p:extLst>
      <p:ext uri="{BB962C8B-B14F-4D97-AF65-F5344CB8AC3E}">
        <p14:creationId xmlns:p14="http://schemas.microsoft.com/office/powerpoint/2010/main" val="409916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2"/>
          <p:cNvSpPr txBox="1">
            <a:spLocks noGrp="1"/>
          </p:cNvSpPr>
          <p:nvPr>
            <p:ph type="ctrTitle" idx="4294967295" hasCustomPrompt="1"/>
          </p:nvPr>
        </p:nvSpPr>
        <p:spPr>
          <a:xfrm>
            <a:off x="685800" y="2057400"/>
            <a:ext cx="7772400" cy="769938"/>
          </a:xfrm>
          <a:prstGeom prst="rect">
            <a:avLst/>
          </a:prstGeom>
          <a:noFill/>
          <a:ln w="28575">
            <a:noFill/>
          </a:ln>
        </p:spPr>
        <p:txBody>
          <a:bodyPr wrap="square" rtlCol="0">
            <a:spAutoFit/>
          </a:bodyPr>
          <a:lstStyle>
            <a:lvl1pPr>
              <a:defRPr/>
            </a:lvl1pPr>
          </a:lstStyle>
          <a:p>
            <a:pPr algn="l"/>
            <a:r>
              <a:rPr lang="en-US" b="1" dirty="0">
                <a:solidFill>
                  <a:srgbClr val="1E4686"/>
                </a:solidFill>
              </a:rPr>
              <a:t>Section Header</a:t>
            </a:r>
          </a:p>
        </p:txBody>
      </p:sp>
      <p:sp>
        <p:nvSpPr>
          <p:cNvPr id="4" name="Subtitle 1"/>
          <p:cNvSpPr>
            <a:spLocks noGrp="1"/>
          </p:cNvSpPr>
          <p:nvPr>
            <p:ph type="subTitle" idx="4294967295" hasCustomPrompt="1"/>
          </p:nvPr>
        </p:nvSpPr>
        <p:spPr>
          <a:xfrm>
            <a:off x="685800" y="2743200"/>
            <a:ext cx="6400800" cy="762000"/>
          </a:xfrm>
          <a:prstGeom prst="rect">
            <a:avLst/>
          </a:prstGeom>
        </p:spPr>
        <p:txBody>
          <a:bodyPr/>
          <a:lstStyle>
            <a:lvl1pPr>
              <a:defRPr/>
            </a:lvl1pPr>
          </a:lstStyle>
          <a:p>
            <a:r>
              <a:rPr lang="en-US" dirty="0">
                <a:solidFill>
                  <a:srgbClr val="00953A"/>
                </a:solidFill>
              </a:rPr>
              <a:t>Secondary Emphasis</a:t>
            </a:r>
          </a:p>
          <a:p>
            <a:pPr marL="0" indent="0">
              <a:buNone/>
            </a:pPr>
            <a:endParaRPr lang="en-US" dirty="0">
              <a:solidFill>
                <a:srgbClr val="00953A"/>
              </a:solidFill>
            </a:endParaRPr>
          </a:p>
          <a:p>
            <a:pPr marL="0" indent="0">
              <a:buNone/>
            </a:pPr>
            <a:endParaRPr lang="en-US" dirty="0">
              <a:solidFill>
                <a:srgbClr val="00953A"/>
              </a:solidFill>
            </a:endParaRPr>
          </a:p>
          <a:p>
            <a:pPr algn="ctr"/>
            <a:endParaRPr lang="en-US" dirty="0">
              <a:solidFill>
                <a:srgbClr val="00953A"/>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34000" y="5867400"/>
            <a:ext cx="3515035" cy="7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76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518" y="1981200"/>
            <a:ext cx="4230633" cy="1094234"/>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232312" y="6400800"/>
            <a:ext cx="1877297" cy="4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36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632680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042" y="2143125"/>
            <a:ext cx="7772400" cy="1362075"/>
          </a:xfrm>
          <a:prstGeom prst="rect">
            <a:avLst/>
          </a:prstGeom>
        </p:spPr>
        <p:txBody>
          <a:bodyPr anchor="t"/>
          <a:lstStyle>
            <a:lvl1pPr algn="l">
              <a:defRPr sz="4000" b="1" cap="all"/>
            </a:lvl1pPr>
          </a:lstStyle>
          <a:p>
            <a:r>
              <a:rPr lang="en-US" dirty="0" smtClean="0"/>
              <a:t>Calibri 44 – Bold (Dark Blue)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t"/>
          <a:lstStyle>
            <a:lvl1pPr marL="342900" indent="-342900">
              <a:buFont typeface="Arial" panose="020B0604020202020204" pitchFamily="34" charset="0"/>
              <a:buChar char="•"/>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Calibri 32 Bullet if Secondary Header (Dark Green)</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95662" y="5738753"/>
            <a:ext cx="3948338" cy="85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884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8229600" cy="4495800"/>
          </a:xfrm>
          <a:prstGeom prst="rect">
            <a:avLst/>
          </a:prstGeom>
          <a:ln w="19050">
            <a:solidFill>
              <a:srgbClr val="761E14"/>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32317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2042" y="2143125"/>
            <a:ext cx="7772400" cy="1362075"/>
          </a:xfrm>
          <a:prstGeom prst="rect">
            <a:avLst/>
          </a:prstGeom>
        </p:spPr>
        <p:txBody>
          <a:bodyPr anchor="t"/>
          <a:lstStyle>
            <a:lvl1pPr algn="l">
              <a:defRPr sz="4000" b="1" cap="all"/>
            </a:lvl1pPr>
          </a:lstStyle>
          <a:p>
            <a:r>
              <a:rPr lang="en-US" dirty="0"/>
              <a:t>Calibri 44 – Bold (Dark Blue)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t"/>
          <a:lstStyle>
            <a:lvl1pPr marL="342900" indent="-342900">
              <a:buFont typeface="Arial" panose="020B0604020202020204" pitchFamily="34" charset="0"/>
              <a:buChar char="•"/>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Calibri 32 Bullet if Secondary Header (Dark Green)</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334000" y="5867400"/>
            <a:ext cx="3515035" cy="7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5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ontent P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prstGeom prst="rect">
            <a:avLst/>
          </a:prstGeom>
        </p:spPr>
        <p:txBody>
          <a:bodyPr/>
          <a:lstStyle>
            <a:lvl1pPr algn="l">
              <a:defRPr sz="3200" b="1">
                <a:solidFill>
                  <a:srgbClr val="1E4686"/>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062" y="6330333"/>
            <a:ext cx="2090938" cy="451467"/>
          </a:xfrm>
          <a:prstGeom prst="rect">
            <a:avLst/>
          </a:prstGeom>
        </p:spPr>
      </p:pic>
    </p:spTree>
    <p:extLst>
      <p:ext uri="{BB962C8B-B14F-4D97-AF65-F5344CB8AC3E}">
        <p14:creationId xmlns:p14="http://schemas.microsoft.com/office/powerpoint/2010/main" val="7072263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Content P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prstGeom prst="rect">
            <a:avLst/>
          </a:prstGeom>
        </p:spPr>
        <p:txBody>
          <a:bodyPr/>
          <a:lstStyle>
            <a:lvl1pPr algn="l">
              <a:defRPr sz="3200" b="1">
                <a:solidFill>
                  <a:srgbClr val="1E4686"/>
                </a:solidFill>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72200" y="6323764"/>
            <a:ext cx="2952357" cy="534236"/>
          </a:xfrm>
          <a:prstGeom prst="rect">
            <a:avLst/>
          </a:prstGeom>
        </p:spPr>
      </p:pic>
    </p:spTree>
    <p:extLst>
      <p:ext uri="{BB962C8B-B14F-4D97-AF65-F5344CB8AC3E}">
        <p14:creationId xmlns:p14="http://schemas.microsoft.com/office/powerpoint/2010/main" val="26166701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2"/>
          <p:cNvSpPr txBox="1">
            <a:spLocks noGrp="1"/>
          </p:cNvSpPr>
          <p:nvPr>
            <p:ph type="ctrTitle" idx="4294967295" hasCustomPrompt="1"/>
          </p:nvPr>
        </p:nvSpPr>
        <p:spPr>
          <a:xfrm>
            <a:off x="685800" y="2057400"/>
            <a:ext cx="7772400" cy="769938"/>
          </a:xfrm>
          <a:prstGeom prst="rect">
            <a:avLst/>
          </a:prstGeom>
          <a:noFill/>
          <a:ln w="28575">
            <a:noFill/>
          </a:ln>
        </p:spPr>
        <p:txBody>
          <a:bodyPr wrap="square" rtlCol="0">
            <a:spAutoFit/>
          </a:bodyPr>
          <a:lstStyle>
            <a:lvl1pPr>
              <a:defRPr/>
            </a:lvl1pPr>
          </a:lstStyle>
          <a:p>
            <a:pPr algn="l"/>
            <a:r>
              <a:rPr lang="en-US" b="1" dirty="0" smtClean="0">
                <a:solidFill>
                  <a:srgbClr val="1E4686"/>
                </a:solidFill>
              </a:rPr>
              <a:t>Section Header</a:t>
            </a: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95662" y="5738753"/>
            <a:ext cx="3948338" cy="85250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p:cNvSpPr>
            <a:spLocks noGrp="1"/>
          </p:cNvSpPr>
          <p:nvPr>
            <p:ph type="subTitle" idx="4294967295" hasCustomPrompt="1"/>
          </p:nvPr>
        </p:nvSpPr>
        <p:spPr>
          <a:xfrm>
            <a:off x="685800" y="2743200"/>
            <a:ext cx="6400800" cy="762000"/>
          </a:xfrm>
          <a:prstGeom prst="rect">
            <a:avLst/>
          </a:prstGeom>
        </p:spPr>
        <p:txBody>
          <a:bodyPr/>
          <a:lstStyle>
            <a:lvl1pPr>
              <a:defRPr/>
            </a:lvl1pPr>
          </a:lstStyle>
          <a:p>
            <a:r>
              <a:rPr lang="en-US" dirty="0" smtClean="0">
                <a:solidFill>
                  <a:srgbClr val="00953A"/>
                </a:solidFill>
              </a:rPr>
              <a:t>Secondary Emphasis</a:t>
            </a:r>
          </a:p>
          <a:p>
            <a:pPr marL="0" indent="0">
              <a:buNone/>
            </a:pPr>
            <a:endParaRPr lang="en-US" dirty="0">
              <a:solidFill>
                <a:srgbClr val="00953A"/>
              </a:solidFill>
            </a:endParaRPr>
          </a:p>
          <a:p>
            <a:pPr marL="0" indent="0">
              <a:buNone/>
            </a:pPr>
            <a:endParaRPr lang="en-US" dirty="0" smtClean="0">
              <a:solidFill>
                <a:srgbClr val="00953A"/>
              </a:solidFill>
            </a:endParaRPr>
          </a:p>
          <a:p>
            <a:pPr algn="ctr"/>
            <a:endParaRPr lang="en-US" dirty="0">
              <a:solidFill>
                <a:srgbClr val="00953A"/>
              </a:solidFill>
            </a:endParaRPr>
          </a:p>
        </p:txBody>
      </p:sp>
    </p:spTree>
    <p:extLst>
      <p:ext uri="{BB962C8B-B14F-4D97-AF65-F5344CB8AC3E}">
        <p14:creationId xmlns:p14="http://schemas.microsoft.com/office/powerpoint/2010/main" val="28329032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29518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03138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209477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D89CDA-7A03-449B-8478-F5F26F2360EE}" type="datetimeFigureOut">
              <a:rPr lang="en-US">
                <a:solidFill>
                  <a:prstClr val="black"/>
                </a:solidFill>
              </a:rPr>
              <a:pPr/>
              <a:t>9/22/2016</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FA125CD-7604-4F2C-8C4C-B6C61D95339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143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518" y="1981200"/>
            <a:ext cx="4230633" cy="1094234"/>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266703" y="6400800"/>
            <a:ext cx="1877297" cy="4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27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600201"/>
            <a:ext cx="8229600" cy="4495800"/>
          </a:xfrm>
          <a:prstGeom prst="rect">
            <a:avLst/>
          </a:prstGeom>
          <a:ln w="19050">
            <a:solidFill>
              <a:srgbClr val="761E14"/>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644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ontent P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prstGeom prst="rect">
            <a:avLst/>
          </a:prstGeom>
        </p:spPr>
        <p:txBody>
          <a:bodyPr/>
          <a:lstStyle>
            <a:lvl1pPr algn="l">
              <a:defRPr sz="3200" b="1">
                <a:solidFill>
                  <a:srgbClr val="1E4686"/>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062" y="6330333"/>
            <a:ext cx="2090938" cy="451467"/>
          </a:xfrm>
          <a:prstGeom prst="rect">
            <a:avLst/>
          </a:prstGeom>
        </p:spPr>
      </p:pic>
    </p:spTree>
    <p:extLst>
      <p:ext uri="{BB962C8B-B14F-4D97-AF65-F5344CB8AC3E}">
        <p14:creationId xmlns:p14="http://schemas.microsoft.com/office/powerpoint/2010/main" val="410935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Content P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a:prstGeom prst="rect">
            <a:avLst/>
          </a:prstGeom>
        </p:spPr>
        <p:txBody>
          <a:bodyPr/>
          <a:lstStyle>
            <a:lvl1pPr algn="l">
              <a:defRPr sz="3200" b="1">
                <a:solidFill>
                  <a:srgbClr val="1E4686"/>
                </a:solidFill>
              </a:defRPr>
            </a:lvl1pPr>
          </a:lstStyle>
          <a:p>
            <a:r>
              <a:rPr lang="en-US" dirty="0"/>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94094" y="6324600"/>
            <a:ext cx="2021306" cy="365760"/>
          </a:xfrm>
          <a:prstGeom prst="rect">
            <a:avLst/>
          </a:prstGeom>
        </p:spPr>
      </p:pic>
    </p:spTree>
    <p:extLst>
      <p:ext uri="{BB962C8B-B14F-4D97-AF65-F5344CB8AC3E}">
        <p14:creationId xmlns:p14="http://schemas.microsoft.com/office/powerpoint/2010/main" val="171683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2"/>
          <p:cNvSpPr txBox="1">
            <a:spLocks noGrp="1"/>
          </p:cNvSpPr>
          <p:nvPr>
            <p:ph type="ctrTitle" idx="4294967295" hasCustomPrompt="1"/>
          </p:nvPr>
        </p:nvSpPr>
        <p:spPr>
          <a:xfrm>
            <a:off x="685800" y="2057400"/>
            <a:ext cx="7772400" cy="769938"/>
          </a:xfrm>
          <a:prstGeom prst="rect">
            <a:avLst/>
          </a:prstGeom>
          <a:noFill/>
          <a:ln w="28575">
            <a:noFill/>
          </a:ln>
        </p:spPr>
        <p:txBody>
          <a:bodyPr wrap="square" rtlCol="0">
            <a:spAutoFit/>
          </a:bodyPr>
          <a:lstStyle>
            <a:lvl1pPr>
              <a:defRPr/>
            </a:lvl1pPr>
          </a:lstStyle>
          <a:p>
            <a:pPr algn="l"/>
            <a:r>
              <a:rPr lang="en-US" b="1" dirty="0">
                <a:solidFill>
                  <a:srgbClr val="1E4686"/>
                </a:solidFill>
              </a:rPr>
              <a:t>Section Header</a:t>
            </a: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195662" y="5738753"/>
            <a:ext cx="3948338" cy="852509"/>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1"/>
          <p:cNvSpPr>
            <a:spLocks noGrp="1"/>
          </p:cNvSpPr>
          <p:nvPr>
            <p:ph type="subTitle" idx="4294967295" hasCustomPrompt="1"/>
          </p:nvPr>
        </p:nvSpPr>
        <p:spPr>
          <a:xfrm>
            <a:off x="685800" y="2743200"/>
            <a:ext cx="6400800" cy="762000"/>
          </a:xfrm>
          <a:prstGeom prst="rect">
            <a:avLst/>
          </a:prstGeom>
        </p:spPr>
        <p:txBody>
          <a:bodyPr/>
          <a:lstStyle>
            <a:lvl1pPr>
              <a:defRPr/>
            </a:lvl1pPr>
          </a:lstStyle>
          <a:p>
            <a:r>
              <a:rPr lang="en-US" dirty="0">
                <a:solidFill>
                  <a:srgbClr val="00953A"/>
                </a:solidFill>
              </a:rPr>
              <a:t>Secondary Emphasis</a:t>
            </a:r>
          </a:p>
          <a:p>
            <a:pPr marL="0" indent="0">
              <a:buNone/>
            </a:pPr>
            <a:endParaRPr lang="en-US" dirty="0">
              <a:solidFill>
                <a:srgbClr val="00953A"/>
              </a:solidFill>
            </a:endParaRPr>
          </a:p>
          <a:p>
            <a:pPr marL="0" indent="0">
              <a:buNone/>
            </a:pPr>
            <a:endParaRPr lang="en-US" dirty="0">
              <a:solidFill>
                <a:srgbClr val="00953A"/>
              </a:solidFill>
            </a:endParaRPr>
          </a:p>
          <a:p>
            <a:pPr algn="ctr"/>
            <a:endParaRPr lang="en-US" dirty="0">
              <a:solidFill>
                <a:srgbClr val="00953A"/>
              </a:solidFill>
            </a:endParaRPr>
          </a:p>
        </p:txBody>
      </p:sp>
    </p:spTree>
    <p:extLst>
      <p:ext uri="{BB962C8B-B14F-4D97-AF65-F5344CB8AC3E}">
        <p14:creationId xmlns:p14="http://schemas.microsoft.com/office/powerpoint/2010/main" val="117660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997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71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9DFDE-7FB7-4293-9F29-3E637620E341}" type="datetimeFigureOut">
              <a:rPr lang="en-US">
                <a:solidFill>
                  <a:prstClr val="black"/>
                </a:solidFill>
              </a:rPr>
              <a:pPr/>
              <a:t>9/22/2016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E558F1-8BB6-4A45-ACE0-95120660F263}"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074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44417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19" r:id="rId5"/>
    <p:sldLayoutId id="2147483666" r:id="rId6"/>
    <p:sldLayoutId id="2147483667" r:id="rId7"/>
    <p:sldLayoutId id="2147483668" r:id="rId8"/>
    <p:sldLayoutId id="2147483669" r:id="rId9"/>
    <p:sldLayoutId id="2147483670" r:id="rId10"/>
    <p:sldLayoutId id="2147483682"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6848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603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healthcare.gov/fees/plans-that-count-as-cover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connectforhealthco.com/"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97" y="5867400"/>
            <a:ext cx="4211053" cy="762000"/>
          </a:xfrm>
          <a:prstGeom prst="rect">
            <a:avLst/>
          </a:prstGeom>
        </p:spPr>
      </p:pic>
      <p:sp>
        <p:nvSpPr>
          <p:cNvPr id="2" name="Title 1"/>
          <p:cNvSpPr>
            <a:spLocks noGrp="1"/>
          </p:cNvSpPr>
          <p:nvPr>
            <p:ph type="title"/>
          </p:nvPr>
        </p:nvSpPr>
        <p:spPr>
          <a:xfrm>
            <a:off x="1051560" y="1066800"/>
            <a:ext cx="7040880" cy="3429000"/>
          </a:xfrm>
        </p:spPr>
        <p:txBody>
          <a:bodyPr>
            <a:noAutofit/>
          </a:bodyPr>
          <a:lstStyle/>
          <a:p>
            <a:r>
              <a:rPr lang="en-US" sz="5400" dirty="0">
                <a:solidFill>
                  <a:srgbClr val="2551A3"/>
                </a:solidFill>
              </a:rPr>
              <a:t>Updates For Parents and Caretaker Relatives living with a Dependent Child</a:t>
            </a:r>
          </a:p>
        </p:txBody>
      </p:sp>
    </p:spTree>
    <p:extLst>
      <p:ext uri="{BB962C8B-B14F-4D97-AF65-F5344CB8AC3E}">
        <p14:creationId xmlns:p14="http://schemas.microsoft.com/office/powerpoint/2010/main" val="130633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682042" y="2967335"/>
            <a:ext cx="7772400" cy="923330"/>
          </a:xfrm>
          <a:prstGeom prst="rect">
            <a:avLst/>
          </a:prstGeom>
          <a:noFill/>
          <a:ln w="28575">
            <a:noFill/>
          </a:ln>
        </p:spPr>
        <p:txBody>
          <a:bodyPr wrap="square" rtlCol="0">
            <a:spAutoFit/>
          </a:bodyPr>
          <a:lstStyle/>
          <a:p>
            <a:pPr algn="l"/>
            <a:r>
              <a:rPr lang="en-US" sz="5400" dirty="0">
                <a:solidFill>
                  <a:srgbClr val="1E4686"/>
                </a:solidFill>
              </a:rPr>
              <a:t>Changes to PEAK</a:t>
            </a:r>
            <a:endParaRPr lang="en-US" sz="4800" dirty="0">
              <a:solidFill>
                <a:srgbClr val="1E4686"/>
              </a:solidFill>
            </a:endParaRPr>
          </a:p>
        </p:txBody>
      </p:sp>
    </p:spTree>
    <p:extLst>
      <p:ext uri="{BB962C8B-B14F-4D97-AF65-F5344CB8AC3E}">
        <p14:creationId xmlns:p14="http://schemas.microsoft.com/office/powerpoint/2010/main" val="372049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609600"/>
          </a:xfrm>
        </p:spPr>
        <p:txBody>
          <a:bodyPr/>
          <a:lstStyle/>
          <a:p>
            <a:r>
              <a:rPr lang="en-US" dirty="0"/>
              <a:t>AFB: Household Member Detail Page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7927"/>
            <a:ext cx="8164286" cy="4719122"/>
          </a:xfrm>
          <a:prstGeom prst="rect">
            <a:avLst/>
          </a:prstGeom>
        </p:spPr>
      </p:pic>
      <p:sp>
        <p:nvSpPr>
          <p:cNvPr id="8" name="Double Bracket 7"/>
          <p:cNvSpPr/>
          <p:nvPr/>
        </p:nvSpPr>
        <p:spPr>
          <a:xfrm>
            <a:off x="2057400" y="2895600"/>
            <a:ext cx="5715000" cy="1066800"/>
          </a:xfrm>
          <a:prstGeom prst="bracketPair">
            <a:avLst>
              <a:gd name="adj" fmla="val 627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 name="TextBox 1"/>
          <p:cNvSpPr txBox="1"/>
          <p:nvPr/>
        </p:nvSpPr>
        <p:spPr>
          <a:xfrm>
            <a:off x="0" y="5715000"/>
            <a:ext cx="6324600"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prstClr val="black"/>
                </a:solidFill>
              </a:rPr>
              <a:t>Required for MA Only Applications</a:t>
            </a:r>
          </a:p>
          <a:p>
            <a:pPr marL="285750" indent="-285750">
              <a:buFont typeface="Arial" panose="020B0604020202020204" pitchFamily="34" charset="0"/>
              <a:buChar char="•"/>
            </a:pPr>
            <a:r>
              <a:rPr lang="en-US" sz="2200" dirty="0">
                <a:solidFill>
                  <a:prstClr val="black"/>
                </a:solidFill>
              </a:rPr>
              <a:t>Optional for MA Combo Applications</a:t>
            </a:r>
          </a:p>
        </p:txBody>
      </p:sp>
    </p:spTree>
    <p:extLst>
      <p:ext uri="{BB962C8B-B14F-4D97-AF65-F5344CB8AC3E}">
        <p14:creationId xmlns:p14="http://schemas.microsoft.com/office/powerpoint/2010/main" val="151551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143000"/>
          </a:xfrm>
        </p:spPr>
        <p:txBody>
          <a:bodyPr/>
          <a:lstStyle/>
          <a:p>
            <a:r>
              <a:rPr lang="en-US" dirty="0"/>
              <a:t>RMC: Household Member Detail Page</a:t>
            </a:r>
          </a:p>
        </p:txBody>
      </p:sp>
      <p:sp>
        <p:nvSpPr>
          <p:cNvPr id="6" name="TextBox 5"/>
          <p:cNvSpPr txBox="1"/>
          <p:nvPr/>
        </p:nvSpPr>
        <p:spPr>
          <a:xfrm>
            <a:off x="0" y="5715000"/>
            <a:ext cx="6324600" cy="769441"/>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2200">
                <a:solidFill>
                  <a:prstClr val="black"/>
                </a:solidFill>
              </a:defRPr>
            </a:lvl1pPr>
          </a:lstStyle>
          <a:p>
            <a:r>
              <a:rPr lang="en-US" dirty="0"/>
              <a:t>Required for MA Only Applications</a:t>
            </a:r>
          </a:p>
          <a:p>
            <a:r>
              <a:rPr lang="en-US" dirty="0"/>
              <a:t>Optional for MA Combo Applications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 y="762000"/>
            <a:ext cx="8382000" cy="4565009"/>
          </a:xfrm>
          <a:prstGeom prst="rect">
            <a:avLst/>
          </a:prstGeom>
        </p:spPr>
      </p:pic>
    </p:spTree>
    <p:extLst>
      <p:ext uri="{BB962C8B-B14F-4D97-AF65-F5344CB8AC3E}">
        <p14:creationId xmlns:p14="http://schemas.microsoft.com/office/powerpoint/2010/main" val="60824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Text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9144000" cy="1837379"/>
          </a:xfrm>
          <a:prstGeom prst="rect">
            <a:avLst/>
          </a:prstGeom>
        </p:spPr>
      </p:pic>
      <p:sp>
        <p:nvSpPr>
          <p:cNvPr id="4" name="TextBox 3"/>
          <p:cNvSpPr txBox="1"/>
          <p:nvPr/>
        </p:nvSpPr>
        <p:spPr>
          <a:xfrm>
            <a:off x="342900" y="3276600"/>
            <a:ext cx="8458200" cy="2862322"/>
          </a:xfrm>
          <a:prstGeom prst="rect">
            <a:avLst/>
          </a:prstGeom>
          <a:noFill/>
        </p:spPr>
        <p:txBody>
          <a:bodyPr wrap="square" rtlCol="0">
            <a:spAutoFit/>
          </a:bodyPr>
          <a:lstStyle/>
          <a:p>
            <a:r>
              <a:rPr lang="en-US" sz="2000" b="1" dirty="0">
                <a:solidFill>
                  <a:prstClr val="black"/>
                </a:solidFill>
              </a:rPr>
              <a:t>Help Text: </a:t>
            </a:r>
          </a:p>
          <a:p>
            <a:pPr marL="285750" indent="-285750">
              <a:buFont typeface="Arial" panose="020B0604020202020204" pitchFamily="34" charset="0"/>
              <a:buChar char="•"/>
            </a:pPr>
            <a:r>
              <a:rPr lang="en-US" sz="2000" dirty="0">
                <a:solidFill>
                  <a:prstClr val="black"/>
                </a:solidFill>
              </a:rPr>
              <a:t>“What is Minimum Essential Coverage (MEC)? Under the Affordable Care Act (federal health care reform law), most individuals are required to have qualifying health care coverage, known as minimum essential coverage (MEC), or pay an Internal Revenue Service (IRS) federal tax penalty. Examples of minimum essential coverage include most Health First Colorado (Colorado's Medicaid Program), CHP+, private health plans through Connect for Health Colorado, and job-based health insurance. </a:t>
            </a:r>
            <a:r>
              <a:rPr lang="en-US" sz="2000" dirty="0">
                <a:solidFill>
                  <a:prstClr val="black"/>
                </a:solidFill>
                <a:hlinkClick r:id="rId4"/>
              </a:rPr>
              <a:t>Read </a:t>
            </a:r>
            <a:r>
              <a:rPr lang="en-US" sz="2000" dirty="0">
                <a:solidFill>
                  <a:prstClr val="black"/>
                </a:solidFill>
              </a:rPr>
              <a:t>about other types of health coverage that qualify as MEC.”</a:t>
            </a:r>
          </a:p>
        </p:txBody>
      </p:sp>
    </p:spTree>
    <p:extLst>
      <p:ext uri="{BB962C8B-B14F-4D97-AF65-F5344CB8AC3E}">
        <p14:creationId xmlns:p14="http://schemas.microsoft.com/office/powerpoint/2010/main" val="3809410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5448300" y="4276660"/>
            <a:ext cx="1676400" cy="294319"/>
            <a:chOff x="-3733800" y="2827315"/>
            <a:chExt cx="1676400" cy="294319"/>
          </a:xfrm>
        </p:grpSpPr>
        <p:cxnSp>
          <p:nvCxnSpPr>
            <p:cNvPr id="35" name="Straight Connector 34"/>
            <p:cNvCxnSpPr/>
            <p:nvPr/>
          </p:nvCxnSpPr>
          <p:spPr>
            <a:xfrm flipV="1">
              <a:off x="-3733800" y="2827315"/>
              <a:ext cx="838200" cy="294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95600" y="2827315"/>
              <a:ext cx="838200" cy="29431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flipH="1">
            <a:off x="1790700" y="2276491"/>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790700" y="2276491"/>
            <a:ext cx="0" cy="3917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flipH="1">
            <a:off x="5105400" y="2299388"/>
            <a:ext cx="1170926" cy="391715"/>
            <a:chOff x="2628900" y="2604190"/>
            <a:chExt cx="533400" cy="391715"/>
          </a:xfrm>
        </p:grpSpPr>
        <p:cxnSp>
          <p:nvCxnSpPr>
            <p:cNvPr id="43" name="Straight Connector 42"/>
            <p:cNvCxnSpPr/>
            <p:nvPr/>
          </p:nvCxnSpPr>
          <p:spPr>
            <a:xfrm flipH="1">
              <a:off x="2628900" y="260419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28900" y="2604190"/>
              <a:ext cx="0" cy="39171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095500" y="381000"/>
            <a:ext cx="4038600" cy="457200"/>
            <a:chOff x="3086099" y="0"/>
            <a:chExt cx="2667000" cy="666750"/>
          </a:xfrm>
        </p:grpSpPr>
        <p:sp>
          <p:nvSpPr>
            <p:cNvPr id="20" name="Rounded Rectangle 19"/>
            <p:cNvSpPr/>
            <p:nvPr/>
          </p:nvSpPr>
          <p:spPr>
            <a:xfrm>
              <a:off x="3086099" y="0"/>
              <a:ext cx="2667000" cy="6667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105627" y="19528"/>
              <a:ext cx="2627944" cy="627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000" b="1" dirty="0" smtClean="0">
                  <a:solidFill>
                    <a:srgbClr val="FFFFFF"/>
                  </a:solidFill>
                </a:rPr>
                <a:t>Medical Assistance Only  Application</a:t>
              </a:r>
              <a:endParaRPr lang="en-US" sz="2000" b="1" dirty="0">
                <a:solidFill>
                  <a:srgbClr val="FFFFFF"/>
                </a:solidFill>
              </a:endParaRPr>
            </a:p>
          </p:txBody>
        </p:sp>
      </p:grpSp>
      <p:sp>
        <p:nvSpPr>
          <p:cNvPr id="4" name="Right Arrow 3"/>
          <p:cNvSpPr/>
          <p:nvPr/>
        </p:nvSpPr>
        <p:spPr>
          <a:xfrm rot="5400000">
            <a:off x="4056460" y="890880"/>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 name="Group 4"/>
          <p:cNvGrpSpPr/>
          <p:nvPr/>
        </p:nvGrpSpPr>
        <p:grpSpPr>
          <a:xfrm>
            <a:off x="2781300" y="1065902"/>
            <a:ext cx="2667000" cy="666750"/>
            <a:chOff x="3086099" y="900112"/>
            <a:chExt cx="2667000" cy="666750"/>
          </a:xfrm>
        </p:grpSpPr>
        <p:sp>
          <p:nvSpPr>
            <p:cNvPr id="18" name="Rounded Rectangle 17"/>
            <p:cNvSpPr/>
            <p:nvPr/>
          </p:nvSpPr>
          <p:spPr>
            <a:xfrm>
              <a:off x="3086099" y="900112"/>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3105627" y="919640"/>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Household with Child &lt;19 who is not requesting benefits</a:t>
              </a:r>
              <a:endParaRPr lang="en-US" sz="1600" dirty="0">
                <a:solidFill>
                  <a:prstClr val="black">
                    <a:hueOff val="0"/>
                    <a:satOff val="0"/>
                    <a:lumOff val="0"/>
                    <a:alphaOff val="0"/>
                  </a:prstClr>
                </a:solidFill>
              </a:endParaRPr>
            </a:p>
          </p:txBody>
        </p:sp>
      </p:grpSp>
      <p:sp>
        <p:nvSpPr>
          <p:cNvPr id="6" name="Right Arrow 5"/>
          <p:cNvSpPr/>
          <p:nvPr/>
        </p:nvSpPr>
        <p:spPr>
          <a:xfrm rot="5400000">
            <a:off x="4056460" y="1790993"/>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up 6"/>
          <p:cNvGrpSpPr/>
          <p:nvPr/>
        </p:nvGrpSpPr>
        <p:grpSpPr>
          <a:xfrm>
            <a:off x="2781300" y="1966015"/>
            <a:ext cx="2667000" cy="666750"/>
            <a:chOff x="3086099" y="1800225"/>
            <a:chExt cx="2667000" cy="666750"/>
          </a:xfrm>
        </p:grpSpPr>
        <p:sp>
          <p:nvSpPr>
            <p:cNvPr id="16" name="Rounded Rectangle 15"/>
            <p:cNvSpPr/>
            <p:nvPr/>
          </p:nvSpPr>
          <p:spPr>
            <a:xfrm>
              <a:off x="3086099" y="1800225"/>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ed Rectangle 10"/>
            <p:cNvSpPr/>
            <p:nvPr/>
          </p:nvSpPr>
          <p:spPr>
            <a:xfrm>
              <a:off x="3105627" y="1819753"/>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Does this person [child] have health insurance? </a:t>
              </a:r>
              <a:endParaRPr lang="en-US" sz="1600" dirty="0">
                <a:solidFill>
                  <a:prstClr val="black">
                    <a:hueOff val="0"/>
                    <a:satOff val="0"/>
                    <a:lumOff val="0"/>
                    <a:alphaOff val="0"/>
                  </a:prstClr>
                </a:solidFill>
              </a:endParaRPr>
            </a:p>
          </p:txBody>
        </p:sp>
      </p:grpSp>
      <p:sp>
        <p:nvSpPr>
          <p:cNvPr id="8" name="Right Arrow 7"/>
          <p:cNvSpPr/>
          <p:nvPr/>
        </p:nvSpPr>
        <p:spPr>
          <a:xfrm rot="5400000">
            <a:off x="1732360" y="2613237"/>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457200" y="2788259"/>
            <a:ext cx="2667000" cy="666750"/>
            <a:chOff x="3086099" y="2700337"/>
            <a:chExt cx="2667000" cy="666750"/>
          </a:xfrm>
        </p:grpSpPr>
        <p:sp>
          <p:nvSpPr>
            <p:cNvPr id="14" name="Rounded Rectangle 13"/>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Yes</a:t>
              </a:r>
              <a:endParaRPr lang="en-US" sz="1600" dirty="0">
                <a:solidFill>
                  <a:prstClr val="black">
                    <a:hueOff val="0"/>
                    <a:satOff val="0"/>
                    <a:lumOff val="0"/>
                    <a:alphaOff val="0"/>
                  </a:prstClr>
                </a:solidFill>
              </a:endParaRPr>
            </a:p>
          </p:txBody>
        </p:sp>
      </p:grpSp>
      <p:sp>
        <p:nvSpPr>
          <p:cNvPr id="10" name="Right Arrow 9"/>
          <p:cNvSpPr/>
          <p:nvPr/>
        </p:nvSpPr>
        <p:spPr>
          <a:xfrm rot="5400000">
            <a:off x="1712119" y="3513350"/>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1" name="Group 10"/>
          <p:cNvGrpSpPr/>
          <p:nvPr/>
        </p:nvGrpSpPr>
        <p:grpSpPr>
          <a:xfrm>
            <a:off x="457200" y="3688372"/>
            <a:ext cx="2667000" cy="666750"/>
            <a:chOff x="3086099" y="3600450"/>
            <a:chExt cx="2667000" cy="666750"/>
          </a:xfrm>
        </p:grpSpPr>
        <p:sp>
          <p:nvSpPr>
            <p:cNvPr id="12" name="Rounded Rectangle 11"/>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Parent/Caretaker </a:t>
              </a:r>
              <a:r>
                <a:rPr lang="en-US" sz="1600" b="1" u="sng" dirty="0" smtClean="0">
                  <a:solidFill>
                    <a:prstClr val="black">
                      <a:hueOff val="0"/>
                      <a:satOff val="0"/>
                      <a:lumOff val="0"/>
                      <a:alphaOff val="0"/>
                    </a:prstClr>
                  </a:solidFill>
                </a:rPr>
                <a:t>will not be denied </a:t>
              </a:r>
              <a:r>
                <a:rPr lang="en-US" sz="1600" dirty="0" smtClean="0">
                  <a:solidFill>
                    <a:prstClr val="black">
                      <a:hueOff val="0"/>
                      <a:satOff val="0"/>
                      <a:lumOff val="0"/>
                      <a:alphaOff val="0"/>
                    </a:prstClr>
                  </a:solidFill>
                </a:rPr>
                <a:t> Medical Assistance</a:t>
              </a:r>
              <a:endParaRPr lang="en-US" sz="1600" dirty="0">
                <a:solidFill>
                  <a:prstClr val="black">
                    <a:hueOff val="0"/>
                    <a:satOff val="0"/>
                    <a:lumOff val="0"/>
                    <a:alphaOff val="0"/>
                  </a:prstClr>
                </a:solidFill>
              </a:endParaRPr>
            </a:p>
          </p:txBody>
        </p:sp>
      </p:grpSp>
      <p:sp>
        <p:nvSpPr>
          <p:cNvPr id="22" name="Right Arrow 21"/>
          <p:cNvSpPr/>
          <p:nvPr/>
        </p:nvSpPr>
        <p:spPr>
          <a:xfrm rot="5400000">
            <a:off x="7675960" y="5140981"/>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p:cNvGrpSpPr/>
          <p:nvPr/>
        </p:nvGrpSpPr>
        <p:grpSpPr>
          <a:xfrm>
            <a:off x="4942826" y="2807787"/>
            <a:ext cx="2667000" cy="666750"/>
            <a:chOff x="3086099" y="2700337"/>
            <a:chExt cx="2667000" cy="666750"/>
          </a:xfrm>
        </p:grpSpPr>
        <p:sp>
          <p:nvSpPr>
            <p:cNvPr id="24" name="Rounded Rectangle 23"/>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No</a:t>
              </a:r>
              <a:endParaRPr lang="en-US" sz="1600" dirty="0">
                <a:solidFill>
                  <a:prstClr val="black">
                    <a:hueOff val="0"/>
                    <a:satOff val="0"/>
                    <a:lumOff val="0"/>
                    <a:alphaOff val="0"/>
                  </a:prstClr>
                </a:solidFill>
              </a:endParaRPr>
            </a:p>
          </p:txBody>
        </p:sp>
      </p:grpSp>
      <p:sp>
        <p:nvSpPr>
          <p:cNvPr id="26" name="Right Arrow 25"/>
          <p:cNvSpPr/>
          <p:nvPr/>
        </p:nvSpPr>
        <p:spPr>
          <a:xfrm rot="5400000">
            <a:off x="6217986" y="3532878"/>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7" name="Group 26"/>
          <p:cNvGrpSpPr/>
          <p:nvPr/>
        </p:nvGrpSpPr>
        <p:grpSpPr>
          <a:xfrm>
            <a:off x="4942826" y="3707900"/>
            <a:ext cx="2667000" cy="666750"/>
            <a:chOff x="3086099" y="3600450"/>
            <a:chExt cx="2667000" cy="666750"/>
          </a:xfrm>
        </p:grpSpPr>
        <p:sp>
          <p:nvSpPr>
            <p:cNvPr id="28" name="Rounded Rectangle 27"/>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a:solidFill>
                    <a:prstClr val="black">
                      <a:hueOff val="0"/>
                      <a:satOff val="0"/>
                      <a:lumOff val="0"/>
                      <a:alphaOff val="0"/>
                    </a:prstClr>
                  </a:solidFill>
                </a:rPr>
                <a:t>V</a:t>
              </a:r>
              <a:r>
                <a:rPr lang="en-US" sz="1600" dirty="0" smtClean="0">
                  <a:solidFill>
                    <a:prstClr val="black">
                      <a:hueOff val="0"/>
                      <a:satOff val="0"/>
                      <a:lumOff val="0"/>
                      <a:alphaOff val="0"/>
                    </a:prstClr>
                  </a:solidFill>
                </a:rPr>
                <a:t>alid </a:t>
              </a:r>
              <a:r>
                <a:rPr lang="en-US" sz="1600" dirty="0">
                  <a:solidFill>
                    <a:prstClr val="black">
                      <a:hueOff val="0"/>
                      <a:satOff val="0"/>
                      <a:lumOff val="0"/>
                      <a:alphaOff val="0"/>
                    </a:prstClr>
                  </a:solidFill>
                </a:rPr>
                <a:t>Health Coverage </a:t>
              </a:r>
              <a:r>
                <a:rPr lang="en-US" sz="1600" dirty="0" smtClean="0">
                  <a:solidFill>
                    <a:prstClr val="black">
                      <a:hueOff val="0"/>
                      <a:satOff val="0"/>
                      <a:lumOff val="0"/>
                      <a:alphaOff val="0"/>
                    </a:prstClr>
                  </a:solidFill>
                </a:rPr>
                <a:t>Record in CBMS?</a:t>
              </a:r>
              <a:endParaRPr lang="en-US" sz="1600" dirty="0">
                <a:solidFill>
                  <a:prstClr val="black">
                    <a:hueOff val="0"/>
                    <a:satOff val="0"/>
                    <a:lumOff val="0"/>
                    <a:alphaOff val="0"/>
                  </a:prstClr>
                </a:solidFill>
              </a:endParaRPr>
            </a:p>
          </p:txBody>
        </p:sp>
      </p:grpSp>
      <p:grpSp>
        <p:nvGrpSpPr>
          <p:cNvPr id="31" name="Group 30"/>
          <p:cNvGrpSpPr/>
          <p:nvPr/>
        </p:nvGrpSpPr>
        <p:grpSpPr>
          <a:xfrm>
            <a:off x="6400800" y="5352912"/>
            <a:ext cx="2667000" cy="666750"/>
            <a:chOff x="3086099" y="3600450"/>
            <a:chExt cx="2667000" cy="666750"/>
          </a:xfrm>
        </p:grpSpPr>
        <p:sp>
          <p:nvSpPr>
            <p:cNvPr id="32" name="Rounded Rectangle 31"/>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Parent/Caretaker </a:t>
              </a:r>
              <a:r>
                <a:rPr lang="en-US" sz="1600" b="1" u="sng" dirty="0" smtClean="0">
                  <a:solidFill>
                    <a:prstClr val="black">
                      <a:hueOff val="0"/>
                      <a:satOff val="0"/>
                      <a:lumOff val="0"/>
                      <a:alphaOff val="0"/>
                    </a:prstClr>
                  </a:solidFill>
                </a:rPr>
                <a:t>will be denied</a:t>
              </a:r>
              <a:r>
                <a:rPr lang="en-US" sz="1600" dirty="0" smtClean="0">
                  <a:solidFill>
                    <a:prstClr val="black">
                      <a:hueOff val="0"/>
                      <a:satOff val="0"/>
                      <a:lumOff val="0"/>
                      <a:alphaOff val="0"/>
                    </a:prstClr>
                  </a:solidFill>
                </a:rPr>
                <a:t> Medical Assistance</a:t>
              </a:r>
              <a:endParaRPr lang="en-US" sz="1600" dirty="0">
                <a:solidFill>
                  <a:prstClr val="black">
                    <a:hueOff val="0"/>
                    <a:satOff val="0"/>
                    <a:lumOff val="0"/>
                    <a:alphaOff val="0"/>
                  </a:prstClr>
                </a:solidFill>
              </a:endParaRPr>
            </a:p>
          </p:txBody>
        </p:sp>
      </p:grpSp>
      <p:sp>
        <p:nvSpPr>
          <p:cNvPr id="37" name="Right Arrow 36"/>
          <p:cNvSpPr/>
          <p:nvPr/>
        </p:nvSpPr>
        <p:spPr>
          <a:xfrm rot="5400000">
            <a:off x="6217986" y="2632765"/>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Right Arrow 49"/>
          <p:cNvSpPr/>
          <p:nvPr/>
        </p:nvSpPr>
        <p:spPr>
          <a:xfrm rot="5400000">
            <a:off x="4740446" y="5141119"/>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1" name="Group 50"/>
          <p:cNvGrpSpPr/>
          <p:nvPr/>
        </p:nvGrpSpPr>
        <p:grpSpPr>
          <a:xfrm>
            <a:off x="3465286" y="5353050"/>
            <a:ext cx="2667000" cy="666750"/>
            <a:chOff x="3086099" y="3600450"/>
            <a:chExt cx="2667000" cy="666750"/>
          </a:xfrm>
        </p:grpSpPr>
        <p:sp>
          <p:nvSpPr>
            <p:cNvPr id="52" name="Rounded Rectangle 51"/>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3"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Parent/Caretaker </a:t>
              </a:r>
              <a:r>
                <a:rPr lang="en-US" sz="1600" b="1" u="sng" dirty="0" smtClean="0">
                  <a:solidFill>
                    <a:prstClr val="black">
                      <a:hueOff val="0"/>
                      <a:satOff val="0"/>
                      <a:lumOff val="0"/>
                      <a:alphaOff val="0"/>
                    </a:prstClr>
                  </a:solidFill>
                </a:rPr>
                <a:t>will not be denied</a:t>
              </a:r>
              <a:r>
                <a:rPr lang="en-US" sz="1600" dirty="0" smtClean="0">
                  <a:solidFill>
                    <a:prstClr val="black">
                      <a:hueOff val="0"/>
                      <a:satOff val="0"/>
                      <a:lumOff val="0"/>
                      <a:alphaOff val="0"/>
                    </a:prstClr>
                  </a:solidFill>
                </a:rPr>
                <a:t> Medical Assistance</a:t>
              </a:r>
              <a:endParaRPr lang="en-US" sz="1600" dirty="0">
                <a:solidFill>
                  <a:prstClr val="black">
                    <a:hueOff val="0"/>
                    <a:satOff val="0"/>
                    <a:lumOff val="0"/>
                    <a:alphaOff val="0"/>
                  </a:prstClr>
                </a:solidFill>
              </a:endParaRPr>
            </a:p>
          </p:txBody>
        </p:sp>
      </p:grpSp>
      <p:grpSp>
        <p:nvGrpSpPr>
          <p:cNvPr id="54" name="Group 53"/>
          <p:cNvGrpSpPr/>
          <p:nvPr/>
        </p:nvGrpSpPr>
        <p:grpSpPr>
          <a:xfrm>
            <a:off x="3475050" y="4584429"/>
            <a:ext cx="2647472" cy="459241"/>
            <a:chOff x="3086099" y="2700337"/>
            <a:chExt cx="2667000" cy="666750"/>
          </a:xfrm>
        </p:grpSpPr>
        <p:sp>
          <p:nvSpPr>
            <p:cNvPr id="55" name="Rounded Rectangle 54"/>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6"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Yes</a:t>
              </a:r>
              <a:endParaRPr lang="en-US" sz="1600" dirty="0">
                <a:solidFill>
                  <a:prstClr val="black">
                    <a:hueOff val="0"/>
                    <a:satOff val="0"/>
                    <a:lumOff val="0"/>
                    <a:alphaOff val="0"/>
                  </a:prstClr>
                </a:solidFill>
              </a:endParaRPr>
            </a:p>
          </p:txBody>
        </p:sp>
      </p:grpSp>
      <p:grpSp>
        <p:nvGrpSpPr>
          <p:cNvPr id="57" name="Group 56"/>
          <p:cNvGrpSpPr/>
          <p:nvPr/>
        </p:nvGrpSpPr>
        <p:grpSpPr>
          <a:xfrm>
            <a:off x="6400800" y="4570979"/>
            <a:ext cx="2647472" cy="459241"/>
            <a:chOff x="3086099" y="2700337"/>
            <a:chExt cx="2667000" cy="666750"/>
          </a:xfrm>
        </p:grpSpPr>
        <p:sp>
          <p:nvSpPr>
            <p:cNvPr id="58" name="Rounded Rectangle 57"/>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9"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No</a:t>
              </a:r>
              <a:endParaRPr lang="en-US" sz="1600" dirty="0">
                <a:solidFill>
                  <a:prstClr val="black">
                    <a:hueOff val="0"/>
                    <a:satOff val="0"/>
                    <a:lumOff val="0"/>
                    <a:alphaOff val="0"/>
                  </a:prstClr>
                </a:solidFill>
              </a:endParaRPr>
            </a:p>
          </p:txBody>
        </p:sp>
      </p:grpSp>
    </p:spTree>
    <p:extLst>
      <p:ext uri="{BB962C8B-B14F-4D97-AF65-F5344CB8AC3E}">
        <p14:creationId xmlns:p14="http://schemas.microsoft.com/office/powerpoint/2010/main" val="1061159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5450"/>
          <a:stretch/>
        </p:blipFill>
        <p:spPr>
          <a:xfrm>
            <a:off x="0" y="685800"/>
            <a:ext cx="8686800" cy="5112657"/>
          </a:xfrm>
          <a:prstGeom prst="rect">
            <a:avLst/>
          </a:prstGeom>
        </p:spPr>
      </p:pic>
      <p:grpSp>
        <p:nvGrpSpPr>
          <p:cNvPr id="10" name="Group 9"/>
          <p:cNvGrpSpPr/>
          <p:nvPr/>
        </p:nvGrpSpPr>
        <p:grpSpPr>
          <a:xfrm>
            <a:off x="2618451" y="1752600"/>
            <a:ext cx="5534949" cy="4610100"/>
            <a:chOff x="2618451" y="1752600"/>
            <a:chExt cx="5534949" cy="4610100"/>
          </a:xfrm>
        </p:grpSpPr>
        <p:grpSp>
          <p:nvGrpSpPr>
            <p:cNvPr id="8" name="Group 7"/>
            <p:cNvGrpSpPr/>
            <p:nvPr/>
          </p:nvGrpSpPr>
          <p:grpSpPr>
            <a:xfrm>
              <a:off x="2618451" y="1752600"/>
              <a:ext cx="5534949" cy="4610100"/>
              <a:chOff x="2618451" y="1752600"/>
              <a:chExt cx="5534949" cy="4610100"/>
            </a:xfrm>
          </p:grpSpPr>
          <p:sp>
            <p:nvSpPr>
              <p:cNvPr id="5" name="Rectangle 4"/>
              <p:cNvSpPr/>
              <p:nvPr/>
            </p:nvSpPr>
            <p:spPr>
              <a:xfrm>
                <a:off x="7467600" y="3048000"/>
                <a:ext cx="6858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Bent Arrow 5"/>
              <p:cNvSpPr/>
              <p:nvPr/>
            </p:nvSpPr>
            <p:spPr>
              <a:xfrm rot="10800000">
                <a:off x="6400800" y="3048000"/>
                <a:ext cx="990600" cy="1447800"/>
              </a:xfrm>
              <a:prstGeom prst="bentArrow">
                <a:avLst>
                  <a:gd name="adj1" fmla="val 25000"/>
                  <a:gd name="adj2" fmla="val 25000"/>
                  <a:gd name="adj3" fmla="val 25000"/>
                  <a:gd name="adj4" fmla="val 4228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8451" y="1752600"/>
                <a:ext cx="3756948" cy="4610100"/>
              </a:xfrm>
              <a:prstGeom prst="rect">
                <a:avLst/>
              </a:prstGeom>
              <a:ln>
                <a:solidFill>
                  <a:schemeClr val="tx1"/>
                </a:solidFill>
              </a:ln>
            </p:spPr>
          </p:pic>
        </p:grpSp>
        <p:sp>
          <p:nvSpPr>
            <p:cNvPr id="9" name="Double Bracket 8"/>
            <p:cNvSpPr/>
            <p:nvPr/>
          </p:nvSpPr>
          <p:spPr>
            <a:xfrm>
              <a:off x="2668125" y="5638800"/>
              <a:ext cx="2361075" cy="235857"/>
            </a:xfrm>
            <a:prstGeom prst="bracketPair">
              <a:avLst>
                <a:gd name="adj" fmla="val 8101"/>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411927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706960" y="2022967"/>
            <a:ext cx="1455340" cy="457200"/>
            <a:chOff x="1706960" y="2143371"/>
            <a:chExt cx="1455340" cy="457200"/>
          </a:xfrm>
        </p:grpSpPr>
        <p:cxnSp>
          <p:nvCxnSpPr>
            <p:cNvPr id="68" name="Straight Connector 67"/>
            <p:cNvCxnSpPr>
              <a:stCxn id="16" idx="1"/>
            </p:cNvCxnSpPr>
            <p:nvPr/>
          </p:nvCxnSpPr>
          <p:spPr>
            <a:xfrm flipH="1">
              <a:off x="1714500" y="2143371"/>
              <a:ext cx="1447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8" idx="1"/>
            </p:cNvCxnSpPr>
            <p:nvPr/>
          </p:nvCxnSpPr>
          <p:spPr>
            <a:xfrm>
              <a:off x="1706960" y="2143371"/>
              <a:ext cx="7540" cy="457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flipH="1">
            <a:off x="5704680" y="2143371"/>
            <a:ext cx="1745060" cy="457200"/>
            <a:chOff x="1706960" y="2263775"/>
            <a:chExt cx="1455340" cy="457200"/>
          </a:xfrm>
        </p:grpSpPr>
        <p:cxnSp>
          <p:nvCxnSpPr>
            <p:cNvPr id="75" name="Straight Connector 74"/>
            <p:cNvCxnSpPr/>
            <p:nvPr/>
          </p:nvCxnSpPr>
          <p:spPr>
            <a:xfrm flipH="1">
              <a:off x="1714500" y="2263775"/>
              <a:ext cx="1447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706960" y="2263775"/>
              <a:ext cx="7540" cy="4572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2247900" y="228600"/>
            <a:ext cx="4495800" cy="479425"/>
            <a:chOff x="3086099" y="0"/>
            <a:chExt cx="2667000" cy="666750"/>
          </a:xfrm>
        </p:grpSpPr>
        <p:sp>
          <p:nvSpPr>
            <p:cNvPr id="20" name="Rounded Rectangle 19"/>
            <p:cNvSpPr/>
            <p:nvPr/>
          </p:nvSpPr>
          <p:spPr>
            <a:xfrm>
              <a:off x="3086099" y="0"/>
              <a:ext cx="2667000" cy="66675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3105627" y="19528"/>
              <a:ext cx="2627944" cy="6276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2000" b="1" dirty="0" smtClean="0">
                  <a:solidFill>
                    <a:srgbClr val="FFFFFF"/>
                  </a:solidFill>
                </a:rPr>
                <a:t>Medical Assistance Combo Application</a:t>
              </a:r>
              <a:endParaRPr lang="en-US" sz="2000" b="1" dirty="0">
                <a:solidFill>
                  <a:srgbClr val="FFFFFF"/>
                </a:solidFill>
              </a:endParaRPr>
            </a:p>
          </p:txBody>
        </p:sp>
      </p:grpSp>
      <p:sp>
        <p:nvSpPr>
          <p:cNvPr id="4" name="Right Arrow 3"/>
          <p:cNvSpPr/>
          <p:nvPr/>
        </p:nvSpPr>
        <p:spPr>
          <a:xfrm rot="5400000">
            <a:off x="4437460" y="734861"/>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5" name="Group 4"/>
          <p:cNvGrpSpPr/>
          <p:nvPr/>
        </p:nvGrpSpPr>
        <p:grpSpPr>
          <a:xfrm>
            <a:off x="3162300" y="909883"/>
            <a:ext cx="2667000" cy="666750"/>
            <a:chOff x="3086099" y="900112"/>
            <a:chExt cx="2667000" cy="666750"/>
          </a:xfrm>
        </p:grpSpPr>
        <p:sp>
          <p:nvSpPr>
            <p:cNvPr id="18" name="Rounded Rectangle 17"/>
            <p:cNvSpPr/>
            <p:nvPr/>
          </p:nvSpPr>
          <p:spPr>
            <a:xfrm>
              <a:off x="3086099" y="900112"/>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ed Rectangle 7"/>
            <p:cNvSpPr/>
            <p:nvPr/>
          </p:nvSpPr>
          <p:spPr>
            <a:xfrm>
              <a:off x="3105627" y="919640"/>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Household with Child &lt;19 who is not requesting benefits</a:t>
              </a:r>
              <a:endParaRPr lang="en-US" sz="1600" dirty="0">
                <a:solidFill>
                  <a:prstClr val="black">
                    <a:hueOff val="0"/>
                    <a:satOff val="0"/>
                    <a:lumOff val="0"/>
                    <a:alphaOff val="0"/>
                  </a:prstClr>
                </a:solidFill>
              </a:endParaRPr>
            </a:p>
          </p:txBody>
        </p:sp>
      </p:grpSp>
      <p:sp>
        <p:nvSpPr>
          <p:cNvPr id="6" name="Right Arrow 5"/>
          <p:cNvSpPr/>
          <p:nvPr/>
        </p:nvSpPr>
        <p:spPr>
          <a:xfrm rot="5400000">
            <a:off x="4437460" y="1634974"/>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up 6"/>
          <p:cNvGrpSpPr/>
          <p:nvPr/>
        </p:nvGrpSpPr>
        <p:grpSpPr>
          <a:xfrm>
            <a:off x="3162300" y="1809996"/>
            <a:ext cx="2667000" cy="666750"/>
            <a:chOff x="3086099" y="1800225"/>
            <a:chExt cx="2667000" cy="666750"/>
          </a:xfrm>
        </p:grpSpPr>
        <p:sp>
          <p:nvSpPr>
            <p:cNvPr id="16" name="Rounded Rectangle 15"/>
            <p:cNvSpPr/>
            <p:nvPr/>
          </p:nvSpPr>
          <p:spPr>
            <a:xfrm>
              <a:off x="3086099" y="1800225"/>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ed Rectangle 10"/>
            <p:cNvSpPr/>
            <p:nvPr/>
          </p:nvSpPr>
          <p:spPr>
            <a:xfrm>
              <a:off x="3105627" y="1819753"/>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Does this person [child]  have health insurance? </a:t>
              </a:r>
              <a:endParaRPr lang="en-US" sz="1600" dirty="0">
                <a:solidFill>
                  <a:prstClr val="black">
                    <a:hueOff val="0"/>
                    <a:satOff val="0"/>
                    <a:lumOff val="0"/>
                    <a:alphaOff val="0"/>
                  </a:prstClr>
                </a:solidFill>
              </a:endParaRPr>
            </a:p>
          </p:txBody>
        </p:sp>
      </p:grpSp>
      <p:sp>
        <p:nvSpPr>
          <p:cNvPr id="8" name="Right Arrow 7"/>
          <p:cNvSpPr/>
          <p:nvPr/>
        </p:nvSpPr>
        <p:spPr>
          <a:xfrm rot="5400000">
            <a:off x="1656160" y="2600571"/>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9" name="Group 8"/>
          <p:cNvGrpSpPr/>
          <p:nvPr/>
        </p:nvGrpSpPr>
        <p:grpSpPr>
          <a:xfrm>
            <a:off x="381000" y="2775593"/>
            <a:ext cx="2667000" cy="533003"/>
            <a:chOff x="3086099" y="2700337"/>
            <a:chExt cx="2667000" cy="666750"/>
          </a:xfrm>
        </p:grpSpPr>
        <p:sp>
          <p:nvSpPr>
            <p:cNvPr id="14" name="Rounded Rectangle 13"/>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Yes</a:t>
              </a:r>
              <a:endParaRPr lang="en-US" sz="1600" dirty="0">
                <a:solidFill>
                  <a:prstClr val="black">
                    <a:hueOff val="0"/>
                    <a:satOff val="0"/>
                    <a:lumOff val="0"/>
                    <a:alphaOff val="0"/>
                  </a:prstClr>
                </a:solidFill>
              </a:endParaRPr>
            </a:p>
          </p:txBody>
        </p:sp>
      </p:grpSp>
      <p:sp>
        <p:nvSpPr>
          <p:cNvPr id="10" name="Right Arrow 9"/>
          <p:cNvSpPr/>
          <p:nvPr/>
        </p:nvSpPr>
        <p:spPr>
          <a:xfrm rot="5400000">
            <a:off x="1656160" y="3384796"/>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1" name="Group 10"/>
          <p:cNvGrpSpPr/>
          <p:nvPr/>
        </p:nvGrpSpPr>
        <p:grpSpPr>
          <a:xfrm>
            <a:off x="381000" y="3559818"/>
            <a:ext cx="2667000" cy="666750"/>
            <a:chOff x="3086099" y="3600450"/>
            <a:chExt cx="2667000" cy="666750"/>
          </a:xfrm>
        </p:grpSpPr>
        <p:sp>
          <p:nvSpPr>
            <p:cNvPr id="12" name="Rounded Rectangle 11"/>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Parent/Caretaker </a:t>
              </a:r>
              <a:r>
                <a:rPr lang="en-US" sz="1600" b="1" u="sng" dirty="0" smtClean="0">
                  <a:solidFill>
                    <a:prstClr val="black">
                      <a:hueOff val="0"/>
                      <a:satOff val="0"/>
                      <a:lumOff val="0"/>
                      <a:alphaOff val="0"/>
                    </a:prstClr>
                  </a:solidFill>
                </a:rPr>
                <a:t>will not be denied </a:t>
              </a:r>
              <a:r>
                <a:rPr lang="en-US" sz="1600" dirty="0" smtClean="0">
                  <a:solidFill>
                    <a:prstClr val="black">
                      <a:hueOff val="0"/>
                      <a:satOff val="0"/>
                      <a:lumOff val="0"/>
                      <a:alphaOff val="0"/>
                    </a:prstClr>
                  </a:solidFill>
                </a:rPr>
                <a:t> Medical Assistance</a:t>
              </a:r>
              <a:endParaRPr lang="en-US" sz="1600" dirty="0">
                <a:solidFill>
                  <a:prstClr val="black">
                    <a:hueOff val="0"/>
                    <a:satOff val="0"/>
                    <a:lumOff val="0"/>
                    <a:alphaOff val="0"/>
                  </a:prstClr>
                </a:solidFill>
              </a:endParaRPr>
            </a:p>
          </p:txBody>
        </p:sp>
      </p:grpSp>
      <p:sp>
        <p:nvSpPr>
          <p:cNvPr id="22" name="Right Arrow 21"/>
          <p:cNvSpPr/>
          <p:nvPr/>
        </p:nvSpPr>
        <p:spPr>
          <a:xfrm rot="5400000">
            <a:off x="4475560" y="2600571"/>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p:cNvGrpSpPr/>
          <p:nvPr/>
        </p:nvGrpSpPr>
        <p:grpSpPr>
          <a:xfrm>
            <a:off x="3200400" y="2775593"/>
            <a:ext cx="2667000" cy="533003"/>
            <a:chOff x="3086099" y="2700337"/>
            <a:chExt cx="2667000" cy="666750"/>
          </a:xfrm>
        </p:grpSpPr>
        <p:sp>
          <p:nvSpPr>
            <p:cNvPr id="24" name="Rounded Rectangle 23"/>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No</a:t>
              </a:r>
              <a:endParaRPr lang="en-US" sz="1600" dirty="0">
                <a:solidFill>
                  <a:prstClr val="black">
                    <a:hueOff val="0"/>
                    <a:satOff val="0"/>
                    <a:lumOff val="0"/>
                    <a:alphaOff val="0"/>
                  </a:prstClr>
                </a:solidFill>
              </a:endParaRPr>
            </a:p>
          </p:txBody>
        </p:sp>
      </p:grpSp>
      <p:sp>
        <p:nvSpPr>
          <p:cNvPr id="26" name="Right Arrow 25"/>
          <p:cNvSpPr/>
          <p:nvPr/>
        </p:nvSpPr>
        <p:spPr>
          <a:xfrm rot="5400000">
            <a:off x="4475560" y="3384796"/>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7" name="Group 26"/>
          <p:cNvGrpSpPr/>
          <p:nvPr/>
        </p:nvGrpSpPr>
        <p:grpSpPr>
          <a:xfrm>
            <a:off x="3200400" y="3559818"/>
            <a:ext cx="2667000" cy="666750"/>
            <a:chOff x="3086099" y="3600450"/>
            <a:chExt cx="2667000" cy="666750"/>
          </a:xfrm>
        </p:grpSpPr>
        <p:sp>
          <p:nvSpPr>
            <p:cNvPr id="28" name="Rounded Rectangle 27"/>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Parent/Caretaker </a:t>
              </a:r>
              <a:r>
                <a:rPr lang="en-US" sz="1600" b="1" u="sng" dirty="0" smtClean="0">
                  <a:solidFill>
                    <a:prstClr val="black">
                      <a:hueOff val="0"/>
                      <a:satOff val="0"/>
                      <a:lumOff val="0"/>
                      <a:alphaOff val="0"/>
                    </a:prstClr>
                  </a:solidFill>
                </a:rPr>
                <a:t>will be denied</a:t>
              </a:r>
              <a:r>
                <a:rPr lang="en-US" sz="1600" dirty="0" smtClean="0">
                  <a:solidFill>
                    <a:prstClr val="black">
                      <a:hueOff val="0"/>
                      <a:satOff val="0"/>
                      <a:lumOff val="0"/>
                      <a:alphaOff val="0"/>
                    </a:prstClr>
                  </a:solidFill>
                </a:rPr>
                <a:t> Medical Assistance</a:t>
              </a:r>
              <a:endParaRPr lang="en-US" sz="1600" dirty="0">
                <a:solidFill>
                  <a:prstClr val="black">
                    <a:hueOff val="0"/>
                    <a:satOff val="0"/>
                    <a:lumOff val="0"/>
                    <a:alphaOff val="0"/>
                  </a:prstClr>
                </a:solidFill>
              </a:endParaRPr>
            </a:p>
          </p:txBody>
        </p:sp>
      </p:grpSp>
      <p:sp>
        <p:nvSpPr>
          <p:cNvPr id="30" name="Right Arrow 29"/>
          <p:cNvSpPr/>
          <p:nvPr/>
        </p:nvSpPr>
        <p:spPr>
          <a:xfrm rot="5400000">
            <a:off x="7391400" y="2600571"/>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1" name="Group 30"/>
          <p:cNvGrpSpPr/>
          <p:nvPr/>
        </p:nvGrpSpPr>
        <p:grpSpPr>
          <a:xfrm>
            <a:off x="6116240" y="2775593"/>
            <a:ext cx="2667000" cy="533003"/>
            <a:chOff x="3086099" y="2700337"/>
            <a:chExt cx="2667000" cy="666750"/>
          </a:xfrm>
        </p:grpSpPr>
        <p:sp>
          <p:nvSpPr>
            <p:cNvPr id="32" name="Rounded Rectangle 31"/>
            <p:cNvSpPr/>
            <p:nvPr/>
          </p:nvSpPr>
          <p:spPr>
            <a:xfrm>
              <a:off x="3086099" y="2700337"/>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ounded Rectangle 13"/>
            <p:cNvSpPr/>
            <p:nvPr/>
          </p:nvSpPr>
          <p:spPr>
            <a:xfrm>
              <a:off x="3105627" y="2719865"/>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r>
                <a:rPr lang="en-US" sz="1600" dirty="0" smtClean="0">
                  <a:solidFill>
                    <a:prstClr val="black">
                      <a:hueOff val="0"/>
                      <a:satOff val="0"/>
                      <a:lumOff val="0"/>
                      <a:alphaOff val="0"/>
                    </a:prstClr>
                  </a:solidFill>
                </a:rPr>
                <a:t>No Response=Unknown</a:t>
              </a:r>
              <a:endParaRPr lang="en-US" sz="1600" dirty="0">
                <a:solidFill>
                  <a:prstClr val="black">
                    <a:hueOff val="0"/>
                    <a:satOff val="0"/>
                    <a:lumOff val="0"/>
                    <a:alphaOff val="0"/>
                  </a:prstClr>
                </a:solidFill>
              </a:endParaRPr>
            </a:p>
          </p:txBody>
        </p:sp>
      </p:grpSp>
      <p:sp>
        <p:nvSpPr>
          <p:cNvPr id="34" name="Right Arrow 33"/>
          <p:cNvSpPr/>
          <p:nvPr/>
        </p:nvSpPr>
        <p:spPr>
          <a:xfrm rot="5400000">
            <a:off x="7391400" y="3914624"/>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47" name="Group 46"/>
          <p:cNvGrpSpPr/>
          <p:nvPr/>
        </p:nvGrpSpPr>
        <p:grpSpPr>
          <a:xfrm>
            <a:off x="317947" y="4572000"/>
            <a:ext cx="8611312" cy="1295400"/>
            <a:chOff x="3086099" y="3327797"/>
            <a:chExt cx="2667000" cy="1248965"/>
          </a:xfrm>
        </p:grpSpPr>
        <p:sp>
          <p:nvSpPr>
            <p:cNvPr id="48" name="Rounded Rectangle 47"/>
            <p:cNvSpPr/>
            <p:nvPr/>
          </p:nvSpPr>
          <p:spPr>
            <a:xfrm>
              <a:off x="3086099" y="3327797"/>
              <a:ext cx="2667000" cy="1248965"/>
            </a:xfrm>
            <a:prstGeom prst="roundRect">
              <a:avLst>
                <a:gd name="adj" fmla="val 10000"/>
              </a:avLst>
            </a:prstGeom>
            <a:solidFill>
              <a:schemeClr val="tx2">
                <a:lumMod val="85000"/>
                <a:alpha val="90000"/>
              </a:schemeClr>
            </a:solidFill>
            <a:ln>
              <a:solidFill>
                <a:schemeClr val="tx2">
                  <a:lumMod val="85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marL="342900" indent="-342900">
                <a:buFontTx/>
                <a:buAutoNum type="arabicPeriod"/>
              </a:pPr>
              <a:r>
                <a:rPr lang="en-US" sz="1500" dirty="0" smtClean="0">
                  <a:solidFill>
                    <a:prstClr val="black">
                      <a:hueOff val="0"/>
                      <a:satOff val="0"/>
                      <a:lumOff val="0"/>
                      <a:alphaOff val="0"/>
                    </a:prstClr>
                  </a:solidFill>
                </a:rPr>
                <a:t>Verification of MEC due within </a:t>
              </a:r>
              <a:r>
                <a:rPr lang="en-US" sz="1500" dirty="0">
                  <a:solidFill>
                    <a:prstClr val="black">
                      <a:hueOff val="0"/>
                      <a:satOff val="0"/>
                      <a:lumOff val="0"/>
                      <a:alphaOff val="0"/>
                    </a:prstClr>
                  </a:solidFill>
                </a:rPr>
                <a:t>10 business </a:t>
              </a:r>
              <a:r>
                <a:rPr lang="en-US" sz="1500" dirty="0" smtClean="0">
                  <a:solidFill>
                    <a:prstClr val="black">
                      <a:hueOff val="0"/>
                      <a:satOff val="0"/>
                      <a:lumOff val="0"/>
                      <a:alphaOff val="0"/>
                    </a:prstClr>
                  </a:solidFill>
                </a:rPr>
                <a:t>days.</a:t>
              </a:r>
            </a:p>
            <a:p>
              <a:pPr marL="342900" indent="-342900">
                <a:buFontTx/>
                <a:buAutoNum type="arabicPeriod"/>
              </a:pPr>
              <a:r>
                <a:rPr lang="en-US" sz="1500" dirty="0" smtClean="0">
                  <a:solidFill>
                    <a:prstClr val="black">
                      <a:hueOff val="0"/>
                      <a:satOff val="0"/>
                      <a:lumOff val="0"/>
                      <a:alphaOff val="0"/>
                    </a:prstClr>
                  </a:solidFill>
                </a:rPr>
                <a:t>While pending for proof </a:t>
              </a:r>
              <a:r>
                <a:rPr lang="en-US" sz="1500" dirty="0">
                  <a:solidFill>
                    <a:prstClr val="black">
                      <a:hueOff val="0"/>
                      <a:satOff val="0"/>
                      <a:lumOff val="0"/>
                      <a:alphaOff val="0"/>
                    </a:prstClr>
                  </a:solidFill>
                </a:rPr>
                <a:t>of MEC for </a:t>
              </a:r>
              <a:r>
                <a:rPr lang="en-US" sz="1500" dirty="0" smtClean="0">
                  <a:solidFill>
                    <a:prstClr val="black">
                      <a:hueOff val="0"/>
                      <a:satOff val="0"/>
                      <a:lumOff val="0"/>
                      <a:alphaOff val="0"/>
                    </a:prstClr>
                  </a:solidFill>
                </a:rPr>
                <a:t>child:</a:t>
              </a:r>
            </a:p>
            <a:p>
              <a:pPr marL="742950" lvl="1" indent="-285750">
                <a:buFont typeface="Arial" panose="020B0604020202020204" pitchFamily="34" charset="0"/>
                <a:buChar char="•"/>
              </a:pPr>
              <a:r>
                <a:rPr lang="en-US" sz="1500" dirty="0" smtClean="0">
                  <a:solidFill>
                    <a:prstClr val="black">
                      <a:hueOff val="0"/>
                      <a:satOff val="0"/>
                      <a:lumOff val="0"/>
                      <a:alphaOff val="0"/>
                    </a:prstClr>
                  </a:solidFill>
                </a:rPr>
                <a:t>the parent/caretaker </a:t>
              </a:r>
              <a:r>
                <a:rPr lang="en-US" sz="1500" dirty="0">
                  <a:solidFill>
                    <a:prstClr val="black">
                      <a:hueOff val="0"/>
                      <a:satOff val="0"/>
                      <a:lumOff val="0"/>
                      <a:alphaOff val="0"/>
                    </a:prstClr>
                  </a:solidFill>
                </a:rPr>
                <a:t>will not be evaluated for Marketplace Programs</a:t>
              </a:r>
              <a:r>
                <a:rPr lang="en-US" sz="1500" dirty="0" smtClean="0">
                  <a:solidFill>
                    <a:prstClr val="black">
                      <a:hueOff val="0"/>
                      <a:satOff val="0"/>
                      <a:lumOff val="0"/>
                      <a:alphaOff val="0"/>
                    </a:prstClr>
                  </a:solidFill>
                </a:rPr>
                <a:t>.</a:t>
              </a:r>
            </a:p>
            <a:p>
              <a:pPr marL="742950" lvl="1" indent="-285750">
                <a:buFont typeface="Arial" panose="020B0604020202020204" pitchFamily="34" charset="0"/>
                <a:buChar char="•"/>
              </a:pPr>
              <a:r>
                <a:rPr lang="en-US" sz="1500" dirty="0" smtClean="0">
                  <a:solidFill>
                    <a:prstClr val="black">
                      <a:hueOff val="0"/>
                      <a:satOff val="0"/>
                      <a:lumOff val="0"/>
                      <a:alphaOff val="0"/>
                    </a:prstClr>
                  </a:solidFill>
                </a:rPr>
                <a:t>If verification is not returned, parent/caretaker relative will be </a:t>
              </a:r>
              <a:r>
                <a:rPr lang="en-US" sz="1500" b="1" u="sng" dirty="0" smtClean="0">
                  <a:solidFill>
                    <a:prstClr val="black">
                      <a:hueOff val="0"/>
                      <a:satOff val="0"/>
                      <a:lumOff val="0"/>
                      <a:alphaOff val="0"/>
                    </a:prstClr>
                  </a:solidFill>
                </a:rPr>
                <a:t>denied for missing verifications.</a:t>
              </a:r>
            </a:p>
          </p:txBody>
        </p:sp>
      </p:grpSp>
      <p:sp>
        <p:nvSpPr>
          <p:cNvPr id="50" name="Right Arrow 49"/>
          <p:cNvSpPr/>
          <p:nvPr/>
        </p:nvSpPr>
        <p:spPr>
          <a:xfrm rot="5400000">
            <a:off x="7391399" y="4375395"/>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1" name="Right Arrow 60"/>
          <p:cNvSpPr/>
          <p:nvPr/>
        </p:nvSpPr>
        <p:spPr>
          <a:xfrm rot="5400000">
            <a:off x="7391398" y="3384795"/>
            <a:ext cx="116681" cy="116681"/>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2" name="Group 61"/>
          <p:cNvGrpSpPr/>
          <p:nvPr/>
        </p:nvGrpSpPr>
        <p:grpSpPr>
          <a:xfrm>
            <a:off x="6153384" y="3559819"/>
            <a:ext cx="2667000" cy="666750"/>
            <a:chOff x="3086099" y="3600450"/>
            <a:chExt cx="2667000" cy="666750"/>
          </a:xfrm>
        </p:grpSpPr>
        <p:sp>
          <p:nvSpPr>
            <p:cNvPr id="63" name="Rounded Rectangle 62"/>
            <p:cNvSpPr/>
            <p:nvPr/>
          </p:nvSpPr>
          <p:spPr>
            <a:xfrm>
              <a:off x="3086099" y="3600450"/>
              <a:ext cx="2667000" cy="66675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4" name="Rounded Rectangle 16"/>
            <p:cNvSpPr/>
            <p:nvPr/>
          </p:nvSpPr>
          <p:spPr>
            <a:xfrm>
              <a:off x="3105627" y="3619978"/>
              <a:ext cx="2627944" cy="627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algn="ctr" defTabSz="711200">
                <a:spcBef>
                  <a:spcPct val="0"/>
                </a:spcBef>
                <a:spcAft>
                  <a:spcPct val="35000"/>
                </a:spcAft>
              </a:pPr>
              <a:r>
                <a:rPr lang="en-US" sz="1600" dirty="0" smtClean="0">
                  <a:solidFill>
                    <a:prstClr val="black">
                      <a:hueOff val="0"/>
                      <a:satOff val="0"/>
                      <a:lumOff val="0"/>
                      <a:alphaOff val="0"/>
                    </a:prstClr>
                  </a:solidFill>
                </a:rPr>
                <a:t>Verification checklist will be sent </a:t>
              </a:r>
              <a:r>
                <a:rPr lang="en-US" sz="1200" dirty="0" smtClean="0">
                  <a:solidFill>
                    <a:prstClr val="black">
                      <a:hueOff val="0"/>
                      <a:satOff val="0"/>
                      <a:lumOff val="0"/>
                      <a:alphaOff val="0"/>
                    </a:prstClr>
                  </a:solidFill>
                </a:rPr>
                <a:t>(see below)</a:t>
              </a:r>
              <a:endParaRPr lang="en-US" sz="1200" dirty="0">
                <a:solidFill>
                  <a:prstClr val="black">
                    <a:hueOff val="0"/>
                    <a:satOff val="0"/>
                    <a:lumOff val="0"/>
                    <a:alphaOff val="0"/>
                  </a:prstClr>
                </a:solidFill>
              </a:endParaRPr>
            </a:p>
          </p:txBody>
        </p:sp>
      </p:grpSp>
    </p:spTree>
    <p:extLst>
      <p:ext uri="{BB962C8B-B14F-4D97-AF65-F5344CB8AC3E}">
        <p14:creationId xmlns:p14="http://schemas.microsoft.com/office/powerpoint/2010/main" val="1449920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 y="0"/>
            <a:ext cx="8610600" cy="5690045"/>
          </a:xfrm>
          <a:prstGeom prst="rect">
            <a:avLst/>
          </a:prstGeom>
        </p:spPr>
      </p:pic>
    </p:spTree>
    <p:extLst>
      <p:ext uri="{BB962C8B-B14F-4D97-AF65-F5344CB8AC3E}">
        <p14:creationId xmlns:p14="http://schemas.microsoft.com/office/powerpoint/2010/main" val="111444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991884" cy="6477000"/>
          </a:xfrm>
          <a:prstGeom prst="rect">
            <a:avLst/>
          </a:prstGeom>
        </p:spPr>
      </p:pic>
      <p:sp>
        <p:nvSpPr>
          <p:cNvPr id="3" name="Double Bracket 2"/>
          <p:cNvSpPr/>
          <p:nvPr/>
        </p:nvSpPr>
        <p:spPr>
          <a:xfrm>
            <a:off x="3352800" y="2628900"/>
            <a:ext cx="1219200" cy="1562100"/>
          </a:xfrm>
          <a:prstGeom prst="bracketPair">
            <a:avLst>
              <a:gd name="adj" fmla="val 627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Double Bracket 4"/>
          <p:cNvSpPr/>
          <p:nvPr/>
        </p:nvSpPr>
        <p:spPr>
          <a:xfrm>
            <a:off x="6057900" y="4495800"/>
            <a:ext cx="800100" cy="838200"/>
          </a:xfrm>
          <a:prstGeom prst="bracketPair">
            <a:avLst>
              <a:gd name="adj" fmla="val 627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169387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 y="0"/>
            <a:ext cx="7788573" cy="6172200"/>
          </a:xfrm>
          <a:prstGeom prst="rect">
            <a:avLst/>
          </a:prstGeom>
        </p:spPr>
      </p:pic>
      <p:sp>
        <p:nvSpPr>
          <p:cNvPr id="4" name="Double Bracket 3"/>
          <p:cNvSpPr/>
          <p:nvPr/>
        </p:nvSpPr>
        <p:spPr>
          <a:xfrm>
            <a:off x="2057400" y="3200400"/>
            <a:ext cx="5734802" cy="2133600"/>
          </a:xfrm>
          <a:prstGeom prst="bracketPair">
            <a:avLst>
              <a:gd name="adj" fmla="val 6277"/>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411013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533400"/>
            <a:ext cx="8153400" cy="5386090"/>
          </a:xfrm>
          <a:prstGeom prst="rect">
            <a:avLst/>
          </a:prstGeom>
        </p:spPr>
        <p:txBody>
          <a:bodyPr wrap="square">
            <a:spAutoFit/>
          </a:bodyPr>
          <a:lstStyle/>
          <a:p>
            <a:r>
              <a:rPr lang="en-US" sz="3200" b="1" dirty="0">
                <a:solidFill>
                  <a:srgbClr val="2551A3"/>
                </a:solidFill>
              </a:rPr>
              <a:t>Purpose:</a:t>
            </a:r>
          </a:p>
          <a:p>
            <a:r>
              <a:rPr lang="en-US" sz="2800" dirty="0"/>
              <a:t>Clarify the policy change for Parents and caretaker relatives eligible for MAGI-Medicaid if there is a dependent child living in home</a:t>
            </a:r>
          </a:p>
          <a:p>
            <a:r>
              <a:rPr lang="en-US" sz="2800" dirty="0">
                <a:solidFill>
                  <a:prstClr val="black"/>
                </a:solidFill>
              </a:rPr>
              <a:t> </a:t>
            </a:r>
          </a:p>
          <a:p>
            <a:r>
              <a:rPr lang="en-US" sz="3200" b="1" dirty="0">
                <a:solidFill>
                  <a:srgbClr val="2551A3"/>
                </a:solidFill>
              </a:rPr>
              <a:t>Objectives:</a:t>
            </a:r>
          </a:p>
          <a:p>
            <a:r>
              <a:rPr lang="en-US" sz="2800" dirty="0">
                <a:solidFill>
                  <a:prstClr val="black"/>
                </a:solidFill>
              </a:rPr>
              <a:t>At the end of this presentation you will be able to</a:t>
            </a:r>
          </a:p>
          <a:p>
            <a:pPr marL="457200" indent="-457200">
              <a:buFont typeface="Arial" panose="020B0604020202020204" pitchFamily="34" charset="0"/>
              <a:buChar char="•"/>
            </a:pPr>
            <a:r>
              <a:rPr lang="en-US" sz="2800" dirty="0">
                <a:solidFill>
                  <a:prstClr val="black"/>
                </a:solidFill>
              </a:rPr>
              <a:t>Understand the categories that have been modified</a:t>
            </a:r>
          </a:p>
          <a:p>
            <a:pPr marL="457200" indent="-457200">
              <a:buFont typeface="Arial" panose="020B0604020202020204" pitchFamily="34" charset="0"/>
              <a:buChar char="•"/>
            </a:pPr>
            <a:r>
              <a:rPr lang="en-US" sz="2800" dirty="0">
                <a:solidFill>
                  <a:prstClr val="black"/>
                </a:solidFill>
              </a:rPr>
              <a:t>Recite the MAGI -Adult Requirements</a:t>
            </a:r>
          </a:p>
          <a:p>
            <a:pPr marL="457200" lvl="0" indent="-457200">
              <a:buFont typeface="Arial" panose="020B0604020202020204" pitchFamily="34" charset="0"/>
              <a:buChar char="•"/>
            </a:pPr>
            <a:r>
              <a:rPr lang="en-US" sz="2800" dirty="0">
                <a:solidFill>
                  <a:prstClr val="black"/>
                </a:solidFill>
              </a:rPr>
              <a:t>Have a clear understanding of Minimum Essential Coverage</a:t>
            </a:r>
          </a:p>
          <a:p>
            <a:pPr marL="457200" lvl="0" indent="-457200">
              <a:buFont typeface="Arial" panose="020B0604020202020204" pitchFamily="34" charset="0"/>
              <a:buChar char="•"/>
            </a:pPr>
            <a:r>
              <a:rPr lang="en-US" sz="2800" dirty="0">
                <a:solidFill>
                  <a:prstClr val="black"/>
                </a:solidFill>
              </a:rPr>
              <a:t>Explain how this change will be communicated</a:t>
            </a:r>
          </a:p>
        </p:txBody>
      </p:sp>
    </p:spTree>
    <p:extLst>
      <p:ext uri="{BB962C8B-B14F-4D97-AF65-F5344CB8AC3E}">
        <p14:creationId xmlns:p14="http://schemas.microsoft.com/office/powerpoint/2010/main" val="261459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335"/>
            <a:ext cx="7391400" cy="923330"/>
          </a:xfrm>
          <a:noFill/>
          <a:ln w="28575">
            <a:noFill/>
          </a:ln>
        </p:spPr>
        <p:txBody>
          <a:bodyPr vert="horz" wrap="square" lIns="91440" tIns="45720" rIns="91440" bIns="45720" rtlCol="0" anchor="t">
            <a:spAutoFit/>
          </a:bodyPr>
          <a:lstStyle/>
          <a:p>
            <a:r>
              <a:rPr lang="en-US" sz="5400" cap="all" dirty="0"/>
              <a:t>Requirement Updates</a:t>
            </a:r>
          </a:p>
        </p:txBody>
      </p:sp>
      <p:sp>
        <p:nvSpPr>
          <p:cNvPr id="3" name="Rectangle 2"/>
          <p:cNvSpPr/>
          <p:nvPr/>
        </p:nvSpPr>
        <p:spPr>
          <a:xfrm>
            <a:off x="461158" y="1433472"/>
            <a:ext cx="8077200" cy="769441"/>
          </a:xfrm>
          <a:prstGeom prst="rect">
            <a:avLst/>
          </a:prstGeom>
        </p:spPr>
        <p:txBody>
          <a:bodyPr wrap="square">
            <a:spAutoFit/>
          </a:bodyPr>
          <a:lstStyle/>
          <a:p>
            <a:pPr marL="285750" indent="-285750">
              <a:buFont typeface="Arial" panose="020B0604020202020204" pitchFamily="34" charset="0"/>
              <a:buChar char="•"/>
            </a:pPr>
            <a:endParaRPr lang="en-US" sz="2200" dirty="0">
              <a:solidFill>
                <a:prstClr val="black"/>
              </a:solidFill>
            </a:endParaRPr>
          </a:p>
          <a:p>
            <a:pPr marL="285750" indent="-285750">
              <a:buFont typeface="Arial" panose="020B0604020202020204" pitchFamily="34" charset="0"/>
              <a:buChar char="•"/>
            </a:pPr>
            <a:endParaRPr lang="en-US" sz="2200" dirty="0">
              <a:solidFill>
                <a:prstClr val="black"/>
              </a:solidFill>
            </a:endParaRPr>
          </a:p>
        </p:txBody>
      </p:sp>
      <p:sp>
        <p:nvSpPr>
          <p:cNvPr id="4" name="TextBox 3"/>
          <p:cNvSpPr txBox="1"/>
          <p:nvPr/>
        </p:nvSpPr>
        <p:spPr>
          <a:xfrm>
            <a:off x="2057400" y="2438400"/>
            <a:ext cx="39624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25893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MAGI Parent &amp; Caretaker </a:t>
            </a:r>
            <a:r>
              <a:rPr lang="en-US" dirty="0" smtClean="0"/>
              <a:t>Relative Category Updates </a:t>
            </a:r>
            <a:endParaRPr lang="en-US" dirty="0"/>
          </a:p>
        </p:txBody>
      </p:sp>
      <p:sp>
        <p:nvSpPr>
          <p:cNvPr id="4" name="TextBox 3"/>
          <p:cNvSpPr txBox="1"/>
          <p:nvPr/>
        </p:nvSpPr>
        <p:spPr>
          <a:xfrm>
            <a:off x="304800" y="1600200"/>
            <a:ext cx="8458200" cy="4413516"/>
          </a:xfrm>
          <a:prstGeom prst="rect">
            <a:avLst/>
          </a:prstGeom>
          <a:noFill/>
        </p:spPr>
        <p:txBody>
          <a:bodyPr wrap="square" rtlCol="0">
            <a:spAutoFit/>
          </a:bodyPr>
          <a:lstStyle/>
          <a:p>
            <a:pPr defTabSz="1300460">
              <a:spcBef>
                <a:spcPct val="20000"/>
              </a:spcBef>
              <a:buClr>
                <a:srgbClr val="000D37">
                  <a:lumMod val="60000"/>
                  <a:lumOff val="40000"/>
                </a:srgbClr>
              </a:buClr>
            </a:pPr>
            <a:r>
              <a:rPr lang="en-US" dirty="0">
                <a:solidFill>
                  <a:srgbClr val="5C6670"/>
                </a:solidFill>
              </a:rPr>
              <a:t>Current requirements</a:t>
            </a:r>
          </a:p>
          <a:p>
            <a:pPr marL="1300460" lvl="1" indent="-650230" defTabSz="1300460">
              <a:spcBef>
                <a:spcPct val="20000"/>
              </a:spcBef>
              <a:buClr>
                <a:srgbClr val="00953A"/>
              </a:buClr>
              <a:buFont typeface="Wingdings" panose="05000000000000000000" pitchFamily="2" charset="2"/>
              <a:buChar char="§"/>
            </a:pPr>
            <a:r>
              <a:rPr lang="en-US" dirty="0">
                <a:solidFill>
                  <a:srgbClr val="5C6670"/>
                </a:solidFill>
              </a:rPr>
              <a:t>Net countable income less than or equal to 68% FPL</a:t>
            </a:r>
          </a:p>
          <a:p>
            <a:pPr marL="1300460" lvl="1" indent="-650230" defTabSz="1300460">
              <a:spcBef>
                <a:spcPct val="20000"/>
              </a:spcBef>
              <a:buClr>
                <a:srgbClr val="00953A"/>
              </a:buClr>
              <a:buFont typeface="Wingdings" panose="05000000000000000000" pitchFamily="2" charset="2"/>
              <a:buChar char="§"/>
            </a:pPr>
            <a:r>
              <a:rPr lang="en-US" dirty="0">
                <a:solidFill>
                  <a:srgbClr val="000D37">
                    <a:lumMod val="75000"/>
                    <a:lumOff val="25000"/>
                  </a:srgbClr>
                </a:solidFill>
              </a:rPr>
              <a:t>Must be a Parent or Responsible relative of a dependent child and the child is receiving Medical Assistance</a:t>
            </a:r>
          </a:p>
          <a:p>
            <a:pPr marL="1300460" lvl="1" indent="-650230" defTabSz="1300460">
              <a:spcBef>
                <a:spcPct val="20000"/>
              </a:spcBef>
              <a:buClr>
                <a:srgbClr val="00953A"/>
              </a:buClr>
              <a:buFont typeface="Wingdings" panose="05000000000000000000" pitchFamily="2" charset="2"/>
              <a:buChar char="§"/>
            </a:pPr>
            <a:r>
              <a:rPr lang="en-US" dirty="0">
                <a:solidFill>
                  <a:srgbClr val="5C6670"/>
                </a:solidFill>
              </a:rPr>
              <a:t>Individual has dependent child by blood, adoption or marriage, is living with that dependent child (living in the home), and assumes primary responsibility for that dependent child</a:t>
            </a:r>
          </a:p>
          <a:p>
            <a:pPr defTabSz="1300460">
              <a:spcBef>
                <a:spcPct val="20000"/>
              </a:spcBef>
              <a:buClr>
                <a:srgbClr val="000D37">
                  <a:lumMod val="60000"/>
                  <a:lumOff val="40000"/>
                </a:srgbClr>
              </a:buClr>
            </a:pPr>
            <a:endParaRPr lang="en-US" dirty="0">
              <a:solidFill>
                <a:srgbClr val="5C6670"/>
              </a:solidFill>
            </a:endParaRPr>
          </a:p>
          <a:p>
            <a:pPr defTabSz="1300460">
              <a:spcBef>
                <a:spcPct val="20000"/>
              </a:spcBef>
              <a:buClr>
                <a:srgbClr val="000D37">
                  <a:lumMod val="60000"/>
                  <a:lumOff val="40000"/>
                </a:srgbClr>
              </a:buClr>
            </a:pPr>
            <a:r>
              <a:rPr lang="en-US" dirty="0">
                <a:solidFill>
                  <a:srgbClr val="5C6670"/>
                </a:solidFill>
              </a:rPr>
              <a:t>Requirements effective October 1, 2016</a:t>
            </a:r>
          </a:p>
          <a:p>
            <a:pPr marL="1300460" lvl="1" indent="-650230" defTabSz="1300460">
              <a:spcBef>
                <a:spcPct val="20000"/>
              </a:spcBef>
              <a:buClr>
                <a:srgbClr val="00953A"/>
              </a:buClr>
              <a:buFont typeface="Wingdings" panose="05000000000000000000" pitchFamily="2" charset="2"/>
              <a:buChar char="§"/>
            </a:pPr>
            <a:r>
              <a:rPr lang="en-US" dirty="0">
                <a:solidFill>
                  <a:srgbClr val="5C6670"/>
                </a:solidFill>
              </a:rPr>
              <a:t>Net countable income less than or equal to 68% FPL</a:t>
            </a:r>
          </a:p>
          <a:p>
            <a:pPr marL="1300460" lvl="1" indent="-650230" defTabSz="1300460">
              <a:spcBef>
                <a:spcPct val="20000"/>
              </a:spcBef>
              <a:buClr>
                <a:srgbClr val="00953A"/>
              </a:buClr>
              <a:buFont typeface="Wingdings" panose="05000000000000000000" pitchFamily="2" charset="2"/>
              <a:buChar char="§"/>
            </a:pPr>
            <a:r>
              <a:rPr lang="en-US" dirty="0">
                <a:solidFill>
                  <a:srgbClr val="000D37">
                    <a:lumMod val="75000"/>
                    <a:lumOff val="25000"/>
                  </a:srgbClr>
                </a:solidFill>
              </a:rPr>
              <a:t>Must be a Parent or Responsible relative of a dependent child</a:t>
            </a:r>
          </a:p>
          <a:p>
            <a:pPr marL="1300460" lvl="1" indent="-650230" defTabSz="1300460">
              <a:spcBef>
                <a:spcPct val="20000"/>
              </a:spcBef>
              <a:buClr>
                <a:srgbClr val="00953A"/>
              </a:buClr>
              <a:buFont typeface="Wingdings" panose="05000000000000000000" pitchFamily="2" charset="2"/>
              <a:buChar char="§"/>
            </a:pPr>
            <a:r>
              <a:rPr lang="en-US" dirty="0">
                <a:solidFill>
                  <a:srgbClr val="5C6670"/>
                </a:solidFill>
              </a:rPr>
              <a:t>Individual has dependent child by blood, adoption or marriage, is living with that dependent child (living in the home), and assumes primary responsibility for that dependent child</a:t>
            </a:r>
          </a:p>
        </p:txBody>
      </p:sp>
    </p:spTree>
    <p:extLst>
      <p:ext uri="{BB962C8B-B14F-4D97-AF65-F5344CB8AC3E}">
        <p14:creationId xmlns:p14="http://schemas.microsoft.com/office/powerpoint/2010/main" val="135769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MAGI </a:t>
            </a:r>
            <a:r>
              <a:rPr lang="en-US" dirty="0" smtClean="0"/>
              <a:t>Adult Category </a:t>
            </a:r>
            <a:r>
              <a:rPr lang="en-US" dirty="0"/>
              <a:t>Updates </a:t>
            </a:r>
          </a:p>
        </p:txBody>
      </p:sp>
      <p:sp>
        <p:nvSpPr>
          <p:cNvPr id="4" name="TextBox 3"/>
          <p:cNvSpPr txBox="1"/>
          <p:nvPr/>
        </p:nvSpPr>
        <p:spPr>
          <a:xfrm>
            <a:off x="466106" y="1828800"/>
            <a:ext cx="8296894" cy="3564053"/>
          </a:xfrm>
          <a:prstGeom prst="rect">
            <a:avLst/>
          </a:prstGeom>
          <a:noFill/>
        </p:spPr>
        <p:txBody>
          <a:bodyPr wrap="square" rtlCol="0">
            <a:spAutoFit/>
          </a:bodyPr>
          <a:lstStyle/>
          <a:p>
            <a:pPr marL="843260" indent="-650230" defTabSz="1300460">
              <a:spcBef>
                <a:spcPct val="20000"/>
              </a:spcBef>
              <a:buClr>
                <a:srgbClr val="00953A"/>
              </a:buClr>
              <a:buFont typeface="Wingdings" panose="05000000000000000000" pitchFamily="2" charset="2"/>
              <a:buChar char="§"/>
            </a:pPr>
            <a:r>
              <a:rPr lang="en-US" sz="2400" dirty="0">
                <a:solidFill>
                  <a:srgbClr val="5C6670"/>
                </a:solidFill>
              </a:rPr>
              <a:t>If individual is a parent/caretaker relative and net countable income is </a:t>
            </a:r>
            <a:r>
              <a:rPr lang="en-US" sz="2400" dirty="0" smtClean="0">
                <a:solidFill>
                  <a:srgbClr val="5C6670"/>
                </a:solidFill>
              </a:rPr>
              <a:t>between 69% </a:t>
            </a:r>
            <a:r>
              <a:rPr lang="en-US" sz="2400" dirty="0">
                <a:solidFill>
                  <a:srgbClr val="5C6670"/>
                </a:solidFill>
              </a:rPr>
              <a:t>FPL to 133 % FPL, and</a:t>
            </a:r>
          </a:p>
          <a:p>
            <a:pPr marL="843260" indent="-650230" defTabSz="1300460">
              <a:spcBef>
                <a:spcPct val="20000"/>
              </a:spcBef>
              <a:buClr>
                <a:srgbClr val="00953A"/>
              </a:buClr>
              <a:buFont typeface="Wingdings" panose="05000000000000000000" pitchFamily="2" charset="2"/>
              <a:buChar char="§"/>
            </a:pPr>
            <a:r>
              <a:rPr lang="en-US" sz="2400" dirty="0">
                <a:solidFill>
                  <a:srgbClr val="000D37">
                    <a:lumMod val="75000"/>
                    <a:lumOff val="25000"/>
                  </a:srgbClr>
                </a:solidFill>
              </a:rPr>
              <a:t>Individual has dependent child living in the home, and dependent child is enrolled in </a:t>
            </a:r>
            <a:r>
              <a:rPr lang="en-US" sz="2400" dirty="0" smtClean="0">
                <a:solidFill>
                  <a:srgbClr val="000D37">
                    <a:lumMod val="75000"/>
                    <a:lumOff val="25000"/>
                  </a:srgbClr>
                </a:solidFill>
              </a:rPr>
              <a:t>Health First Colorado </a:t>
            </a:r>
            <a:r>
              <a:rPr lang="en-US" sz="2400" dirty="0">
                <a:solidFill>
                  <a:srgbClr val="000D37">
                    <a:lumMod val="75000"/>
                    <a:lumOff val="25000"/>
                  </a:srgbClr>
                </a:solidFill>
              </a:rPr>
              <a:t>(MAGI or Non-MAGI) or CHP+, or other Minimum Essential Coverage</a:t>
            </a:r>
          </a:p>
          <a:p>
            <a:pPr marL="843260" indent="-650230" defTabSz="1300460">
              <a:spcBef>
                <a:spcPct val="20000"/>
              </a:spcBef>
              <a:buClr>
                <a:srgbClr val="00953A"/>
              </a:buClr>
              <a:buFont typeface="Wingdings" panose="05000000000000000000" pitchFamily="2" charset="2"/>
              <a:buChar char="§"/>
            </a:pPr>
            <a:r>
              <a:rPr lang="en-US" sz="2400" dirty="0">
                <a:solidFill>
                  <a:srgbClr val="5C6670"/>
                </a:solidFill>
              </a:rPr>
              <a:t>Individual is not currently eligible under the Social Security Act, is not eligible for Medicare, and is not pregnant, and age is equal to or greater than 19 and less than 65</a:t>
            </a:r>
          </a:p>
        </p:txBody>
      </p:sp>
    </p:spTree>
    <p:extLst>
      <p:ext uri="{BB962C8B-B14F-4D97-AF65-F5344CB8AC3E}">
        <p14:creationId xmlns:p14="http://schemas.microsoft.com/office/powerpoint/2010/main" val="1439788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837"/>
            <a:ext cx="7391400" cy="1754326"/>
          </a:xfrm>
          <a:noFill/>
          <a:ln w="28575">
            <a:noFill/>
          </a:ln>
        </p:spPr>
        <p:txBody>
          <a:bodyPr vert="horz" wrap="square" lIns="91440" tIns="45720" rIns="91440" bIns="45720" rtlCol="0" anchor="t">
            <a:spAutoFit/>
          </a:bodyPr>
          <a:lstStyle/>
          <a:p>
            <a:r>
              <a:rPr lang="en-US" sz="5400" cap="all" dirty="0"/>
              <a:t>How will this change be communicated?</a:t>
            </a:r>
          </a:p>
        </p:txBody>
      </p:sp>
      <p:sp>
        <p:nvSpPr>
          <p:cNvPr id="3" name="Rectangle 2"/>
          <p:cNvSpPr/>
          <p:nvPr/>
        </p:nvSpPr>
        <p:spPr>
          <a:xfrm>
            <a:off x="461158" y="1433472"/>
            <a:ext cx="8077200" cy="769441"/>
          </a:xfrm>
          <a:prstGeom prst="rect">
            <a:avLst/>
          </a:prstGeom>
        </p:spPr>
        <p:txBody>
          <a:bodyPr wrap="square">
            <a:spAutoFit/>
          </a:bodyPr>
          <a:lstStyle/>
          <a:p>
            <a:pPr marL="285750" indent="-285750">
              <a:buFont typeface="Arial" panose="020B0604020202020204" pitchFamily="34" charset="0"/>
              <a:buChar char="•"/>
            </a:pPr>
            <a:endParaRPr lang="en-US" sz="2200" dirty="0">
              <a:solidFill>
                <a:prstClr val="black"/>
              </a:solidFill>
            </a:endParaRPr>
          </a:p>
          <a:p>
            <a:pPr marL="285750" indent="-285750">
              <a:buFont typeface="Arial" panose="020B0604020202020204" pitchFamily="34" charset="0"/>
              <a:buChar char="•"/>
            </a:pPr>
            <a:endParaRPr lang="en-US" sz="2200" dirty="0">
              <a:solidFill>
                <a:prstClr val="black"/>
              </a:solidFill>
            </a:endParaRPr>
          </a:p>
        </p:txBody>
      </p:sp>
      <p:sp>
        <p:nvSpPr>
          <p:cNvPr id="4" name="TextBox 3"/>
          <p:cNvSpPr txBox="1"/>
          <p:nvPr/>
        </p:nvSpPr>
        <p:spPr>
          <a:xfrm>
            <a:off x="2057400" y="2438400"/>
            <a:ext cx="39624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210009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391400" cy="1143000"/>
          </a:xfrm>
        </p:spPr>
        <p:txBody>
          <a:bodyPr/>
          <a:lstStyle/>
          <a:p>
            <a:r>
              <a:rPr lang="en-US" dirty="0"/>
              <a:t>Informational Notice</a:t>
            </a:r>
          </a:p>
        </p:txBody>
      </p:sp>
      <p:sp>
        <p:nvSpPr>
          <p:cNvPr id="3" name="Rectangle 2"/>
          <p:cNvSpPr/>
          <p:nvPr/>
        </p:nvSpPr>
        <p:spPr>
          <a:xfrm>
            <a:off x="533400" y="1228745"/>
            <a:ext cx="4953000" cy="4791055"/>
          </a:xfrm>
          <a:prstGeom prst="rect">
            <a:avLst/>
          </a:prstGeom>
        </p:spPr>
        <p:txBody>
          <a:bodyPr wrap="square">
            <a:spAutoFit/>
          </a:bodyPr>
          <a:lstStyle/>
          <a:p>
            <a:pPr lvl="0" defTabSz="584200" eaLnBrk="0" fontAlgn="base" hangingPunct="0">
              <a:spcBef>
                <a:spcPts val="768"/>
              </a:spcBef>
              <a:spcAft>
                <a:spcPct val="0"/>
              </a:spcAft>
            </a:pPr>
            <a:r>
              <a:rPr lang="en-US" sz="2400" kern="0" dirty="0">
                <a:sym typeface="Trebuchet MS" pitchFamily="-100" charset="0"/>
              </a:rPr>
              <a:t>The Department plans on sending parents &amp; caretaker relatives who are </a:t>
            </a:r>
            <a:r>
              <a:rPr lang="en-US" sz="2400" b="1" i="1" u="sng" kern="0" dirty="0">
                <a:sym typeface="Trebuchet MS" pitchFamily="-100" charset="0"/>
              </a:rPr>
              <a:t>currently</a:t>
            </a:r>
            <a:r>
              <a:rPr lang="en-US" sz="2400" b="1" i="1" kern="0" dirty="0">
                <a:sym typeface="Trebuchet MS" pitchFamily="-100" charset="0"/>
              </a:rPr>
              <a:t> </a:t>
            </a:r>
            <a:r>
              <a:rPr lang="en-US" sz="2400" kern="0" dirty="0">
                <a:sym typeface="Trebuchet MS" pitchFamily="-100" charset="0"/>
              </a:rPr>
              <a:t>enrolled in the MAGI-Adult category and who have a dependent child living in the home but did not request Medical Assistance for the dependent child an </a:t>
            </a:r>
            <a:r>
              <a:rPr lang="en-US" sz="2400" b="1" i="1" u="sng" kern="0" dirty="0">
                <a:sym typeface="Trebuchet MS" pitchFamily="-100" charset="0"/>
              </a:rPr>
              <a:t>Informational notice </a:t>
            </a:r>
            <a:r>
              <a:rPr lang="en-US" sz="2400" kern="0" dirty="0">
                <a:sym typeface="Trebuchet MS" pitchFamily="-100" charset="0"/>
              </a:rPr>
              <a:t>on the policy change. </a:t>
            </a:r>
          </a:p>
          <a:p>
            <a:pPr marL="342900" lvl="0" indent="-342900" defTabSz="584200" eaLnBrk="0" fontAlgn="base" hangingPunct="0">
              <a:spcBef>
                <a:spcPts val="768"/>
              </a:spcBef>
              <a:spcAft>
                <a:spcPct val="0"/>
              </a:spcAft>
              <a:buFont typeface="Wingdings" panose="05000000000000000000" pitchFamily="2" charset="2"/>
              <a:buChar char="§"/>
            </a:pPr>
            <a:r>
              <a:rPr lang="en-US" sz="2000" kern="0" dirty="0">
                <a:sym typeface="Trebuchet MS" pitchFamily="-100" charset="0"/>
              </a:rPr>
              <a:t>This notice will be sent out manually by the Department</a:t>
            </a:r>
          </a:p>
          <a:p>
            <a:pPr marL="342900" lvl="0" indent="-342900" defTabSz="584200" eaLnBrk="0" fontAlgn="base" hangingPunct="0">
              <a:spcBef>
                <a:spcPts val="768"/>
              </a:spcBef>
              <a:spcAft>
                <a:spcPct val="0"/>
              </a:spcAft>
              <a:buFont typeface="Wingdings" panose="05000000000000000000" pitchFamily="2" charset="2"/>
              <a:buChar char="§"/>
            </a:pPr>
            <a:r>
              <a:rPr lang="en-US" sz="2000" kern="0" dirty="0">
                <a:sym typeface="Trebuchet MS" pitchFamily="-100" charset="0"/>
              </a:rPr>
              <a:t>This notice will be sent out in September prior to the implementation date of October 1,2016</a:t>
            </a:r>
            <a:endParaRPr lang="en-US" sz="2400" dirty="0">
              <a:solidFill>
                <a:prstClr val="black"/>
              </a:solidFill>
            </a:endParaRPr>
          </a:p>
        </p:txBody>
      </p:sp>
      <p:pic>
        <p:nvPicPr>
          <p:cNvPr id="5" name="Picture 4"/>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867400" y="1966554"/>
            <a:ext cx="2895600" cy="2895600"/>
          </a:xfrm>
          <a:prstGeom prst="rect">
            <a:avLst/>
          </a:prstGeom>
        </p:spPr>
      </p:pic>
    </p:spTree>
    <p:extLst>
      <p:ext uri="{BB962C8B-B14F-4D97-AF65-F5344CB8AC3E}">
        <p14:creationId xmlns:p14="http://schemas.microsoft.com/office/powerpoint/2010/main" val="428992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5905784"/>
          </a:xfrm>
          <a:prstGeom prst="rect">
            <a:avLst/>
          </a:prstGeom>
        </p:spPr>
        <p:txBody>
          <a:bodyPr wrap="square">
            <a:spAutoFit/>
          </a:bodyPr>
          <a:lstStyle/>
          <a:p>
            <a:pPr>
              <a:lnSpc>
                <a:spcPct val="107000"/>
              </a:lnSpc>
            </a:pPr>
            <a:r>
              <a:rPr lang="en-US" sz="1000" dirty="0">
                <a:solidFill>
                  <a:prstClr val="black"/>
                </a:solidFill>
                <a:latin typeface="Verdana" panose="020B0604030504040204" pitchFamily="34" charset="0"/>
                <a:ea typeface="Cambria" panose="02040503050406030204" pitchFamily="18" charset="0"/>
                <a:cs typeface="Times New Roman" panose="02020603050405020304" pitchFamily="18" charset="0"/>
              </a:rPr>
              <a:t>[LETTER DATE]</a:t>
            </a:r>
          </a:p>
          <a:p>
            <a:pPr>
              <a:lnSpc>
                <a:spcPct val="107000"/>
              </a:lnSpc>
            </a:pPr>
            <a:r>
              <a:rPr lang="en-US" sz="10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1000" dirty="0">
                <a:solidFill>
                  <a:prstClr val="black"/>
                </a:solidFill>
                <a:latin typeface="Verdana" panose="020B0604030504040204" pitchFamily="34" charset="0"/>
                <a:ea typeface="Cambria" panose="02040503050406030204" pitchFamily="18" charset="0"/>
                <a:cs typeface="Times New Roman" panose="02020603050405020304" pitchFamily="18" charset="0"/>
              </a:rPr>
              <a:t>[</a:t>
            </a: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NAME] </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[ADDRESS]</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[CITY, STATE ZIP]</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r>
            <a:br>
              <a:rPr 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br>
            <a:r>
              <a:rPr 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endParaRPr>
          </a:p>
          <a:p>
            <a:pPr>
              <a:lnSpc>
                <a:spcPct val="107000"/>
              </a:lnSpc>
            </a:pPr>
            <a:r>
              <a:rPr lang="en-US" sz="900" b="1"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endPar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endParaRPr>
          </a:p>
          <a:p>
            <a:pPr>
              <a:lnSpc>
                <a:spcPct val="107000"/>
              </a:lnSpc>
            </a:pPr>
            <a:r>
              <a:rPr lang="en-US" sz="900" b="1" dirty="0">
                <a:solidFill>
                  <a:prstClr val="black"/>
                </a:solidFill>
                <a:latin typeface="Verdana" panose="020B0604030504040204" pitchFamily="34" charset="0"/>
                <a:ea typeface="Cambria" panose="02040503050406030204" pitchFamily="18" charset="0"/>
                <a:cs typeface="Times New Roman" panose="02020603050405020304" pitchFamily="18" charset="0"/>
              </a:rPr>
              <a:t>Subject</a:t>
            </a: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Action needed for your benefits </a:t>
            </a:r>
          </a:p>
          <a:p>
            <a:pPr>
              <a:lnSpc>
                <a:spcPct val="107000"/>
              </a:lnSpc>
            </a:pPr>
            <a:r>
              <a:rPr lang="en-US" sz="900" dirty="0">
                <a:solidFill>
                  <a:prstClr val="black"/>
                </a:solidFill>
                <a:latin typeface="Arial" panose="020B0604020202020204" pitchFamily="34" charset="0"/>
                <a:ea typeface="Cambria" panose="02040503050406030204" pitchFamily="18" charset="0"/>
                <a:cs typeface="Times New Roman" panose="02020603050405020304" pitchFamily="18" charset="0"/>
              </a:rPr>
              <a:t> </a:t>
            </a:r>
            <a:endPar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endParaRP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Dear </a:t>
            </a:r>
            <a:r>
              <a:rPr lang="en-US" sz="900" b="1" dirty="0">
                <a:solidFill>
                  <a:prstClr val="black"/>
                </a:solidFill>
                <a:latin typeface="Verdana" panose="020B0604030504040204" pitchFamily="34" charset="0"/>
                <a:ea typeface="Cambria" panose="02040503050406030204" pitchFamily="18" charset="0"/>
                <a:cs typeface="Times New Roman" panose="02020603050405020304" pitchFamily="18" charset="0"/>
              </a:rPr>
              <a:t>[NAME]</a:t>
            </a: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Our records show that you are a parent or relative living with and caring for a child under the age of 19. Our records also show that a child living in your home does not have minimum essential coverage. Starting on October 1, 2016, you will no longer be eligible for health insurance benefits from Health First Colorado (Colorado’s Medicaid Program), if any child living in your home is not enrolled in minimum essential coverage.</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Minimum essential coverage is health insurance that covers all basic needed health services. Examples of minimum essential coverage include Health First Colorado (Colorado's Medicaid Program), Child Health Plan </a:t>
            </a:r>
            <a:r>
              <a:rPr lang="en-US" sz="900" i="1" dirty="0">
                <a:solidFill>
                  <a:prstClr val="black"/>
                </a:solidFill>
                <a:latin typeface="Verdana" panose="020B0604030504040204" pitchFamily="34" charset="0"/>
                <a:ea typeface="Cambria" panose="02040503050406030204" pitchFamily="18" charset="0"/>
                <a:cs typeface="Times New Roman" panose="02020603050405020304" pitchFamily="18" charset="0"/>
              </a:rPr>
              <a:t>Plus </a:t>
            </a: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(CHP+), private health insurance plans through Connect for Health Colorado, and health insurance through a job</a:t>
            </a:r>
            <a:r>
              <a:rPr lang="en-US" sz="900" i="1" dirty="0">
                <a:solidFill>
                  <a:prstClr val="black"/>
                </a:solidFill>
                <a:latin typeface="Verdana" panose="020B0604030504040204" pitchFamily="34" charset="0"/>
                <a:ea typeface="Cambria" panose="02040503050406030204" pitchFamily="18" charset="0"/>
                <a:cs typeface="Times New Roman" panose="02020603050405020304" pitchFamily="18" charset="0"/>
              </a:rPr>
              <a:t>.</a:t>
            </a:r>
            <a:endPar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endParaRP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a:lnSpc>
                <a:spcPct val="107000"/>
              </a:lnSpc>
            </a:pPr>
            <a:r>
              <a:rPr lang="en-US" sz="900" b="1" dirty="0">
                <a:solidFill>
                  <a:prstClr val="black"/>
                </a:solidFill>
                <a:latin typeface="Verdana" panose="020B0604030504040204" pitchFamily="34" charset="0"/>
                <a:ea typeface="Cambria" panose="02040503050406030204" pitchFamily="18" charset="0"/>
                <a:cs typeface="Times New Roman" panose="02020603050405020304" pitchFamily="18" charset="0"/>
              </a:rPr>
              <a:t>To keep your benefits after October 1, 2016, you must take one of the following actions below by October 1, 2016: </a:t>
            </a:r>
            <a:endPar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endParaRPr>
          </a:p>
          <a:p>
            <a:pPr>
              <a:lnSpc>
                <a:spcPct val="107000"/>
              </a:lnSpc>
            </a:pPr>
            <a:r>
              <a:rPr lang="en-US" sz="900" dirty="0">
                <a:solidFill>
                  <a:prstClr val="black"/>
                </a:solidFill>
                <a:latin typeface="Verdana" panose="020B0604030504040204" pitchFamily="34" charset="0"/>
                <a:ea typeface="Cambria" panose="02040503050406030204" pitchFamily="18" charset="0"/>
                <a:cs typeface="Times New Roman" panose="02020603050405020304" pitchFamily="18" charset="0"/>
              </a:rPr>
              <a:t> </a:t>
            </a:r>
          </a:p>
          <a:p>
            <a:pPr marL="342900" indent="-342900">
              <a:lnSpc>
                <a:spcPct val="115000"/>
              </a:lnSpc>
              <a:buFont typeface="Symbol" panose="05050102010706020507" pitchFamily="18" charset="2"/>
              <a:buChar char=""/>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If the child living in your home is already enrolled in minimum essential coverage, contact your local county office of social/human services to report that the child already has minimum essential coverage. Find your county’s contact information at Colorado.gov/HCPF/Counties.</a:t>
            </a:r>
          </a:p>
          <a:p>
            <a:pPr marL="457200">
              <a:lnSpc>
                <a:spcPct val="115000"/>
              </a:lnSpc>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p>
          <a:p>
            <a:pPr marL="342900" indent="-342900">
              <a:lnSpc>
                <a:spcPct val="115000"/>
              </a:lnSpc>
              <a:buFont typeface="Symbol" panose="05050102010706020507" pitchFamily="18" charset="2"/>
              <a:buChar char=""/>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If the child living in your home does not have minimum essential coverage, enroll the child in minimum essential coverage and contact your local county office of social/human services to report that the child has been enrolled.</a:t>
            </a:r>
          </a:p>
          <a:p>
            <a:pPr marL="457200">
              <a:lnSpc>
                <a:spcPct val="115000"/>
              </a:lnSpc>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p>
          <a:p>
            <a:pPr marL="342900" indent="-342900">
              <a:lnSpc>
                <a:spcPct val="115000"/>
              </a:lnSpc>
              <a:buFont typeface="Symbol" panose="05050102010706020507" pitchFamily="18" charset="2"/>
              <a:buChar char=""/>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You can apply for Medical Assistance, including Medicaid and CHP+, and financial assistance to purchase private health insurance through Connect for Health Colorado, for the child living in your home on Colorado.gov/PEAK or by contacting your local county office of human/social services. </a:t>
            </a:r>
          </a:p>
          <a:p>
            <a:pPr marL="457200">
              <a:lnSpc>
                <a:spcPct val="115000"/>
              </a:lnSpc>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 </a:t>
            </a:r>
          </a:p>
          <a:p>
            <a:pPr marL="342900" indent="-342900">
              <a:lnSpc>
                <a:spcPct val="115000"/>
              </a:lnSpc>
              <a:spcAft>
                <a:spcPts val="1000"/>
              </a:spcAft>
              <a:buFont typeface="Symbol" panose="05050102010706020507" pitchFamily="18" charset="2"/>
              <a:buChar char=""/>
            </a:pPr>
            <a:r>
              <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rPr>
              <a:t>Open enrollment for Connect for Health Colorado will begin November 1, 2016 for more information visit:</a:t>
            </a:r>
            <a:r>
              <a:rPr lang="en-US" sz="900" u="sng" dirty="0">
                <a:solidFill>
                  <a:srgbClr val="0563C1"/>
                </a:solidFill>
                <a:latin typeface="Verdana" panose="020B0604030504040204" pitchFamily="34" charset="0"/>
                <a:ea typeface="Times New Roman" panose="02020603050405020304" pitchFamily="18" charset="0"/>
                <a:cs typeface="Times New Roman" panose="02020603050405020304" pitchFamily="18" charset="0"/>
                <a:hlinkClick r:id="rId3"/>
              </a:rPr>
              <a:t> ConnectforHealthCO.com</a:t>
            </a:r>
            <a:endParaRPr lang="en-US" sz="900" dirty="0">
              <a:solidFill>
                <a:prstClr val="black"/>
              </a:solidFill>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8004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7335"/>
            <a:ext cx="7391400" cy="923330"/>
          </a:xfrm>
          <a:noFill/>
          <a:ln w="28575">
            <a:noFill/>
          </a:ln>
        </p:spPr>
        <p:txBody>
          <a:bodyPr vert="horz" wrap="square" lIns="91440" tIns="45720" rIns="91440" bIns="45720" rtlCol="0" anchor="t">
            <a:spAutoFit/>
          </a:bodyPr>
          <a:lstStyle/>
          <a:p>
            <a:r>
              <a:rPr lang="en-US" sz="5400" cap="all" dirty="0"/>
              <a:t>Future Projects</a:t>
            </a:r>
          </a:p>
        </p:txBody>
      </p:sp>
    </p:spTree>
    <p:extLst>
      <p:ext uri="{BB962C8B-B14F-4D97-AF65-F5344CB8AC3E}">
        <p14:creationId xmlns:p14="http://schemas.microsoft.com/office/powerpoint/2010/main" val="870108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95400"/>
            <a:ext cx="8001000" cy="6001643"/>
          </a:xfrm>
          <a:prstGeom prst="rect">
            <a:avLst/>
          </a:prstGeom>
        </p:spPr>
        <p:txBody>
          <a:bodyPr wrap="square">
            <a:spAutoFit/>
          </a:bodyPr>
          <a:lstStyle/>
          <a:p>
            <a:pPr lvl="0" defTabSz="584200" eaLnBrk="0" fontAlgn="base" hangingPunct="0">
              <a:spcBef>
                <a:spcPts val="768"/>
              </a:spcBef>
              <a:spcAft>
                <a:spcPct val="0"/>
              </a:spcAft>
            </a:pPr>
            <a:r>
              <a:rPr lang="en-US" sz="2800" kern="0" dirty="0">
                <a:sym typeface="Trebuchet MS" pitchFamily="-100" charset="0"/>
              </a:rPr>
              <a:t>In mid 2017 the Department will be implementing a second phase to this policy change to address parents who are enrolled/or will be eligible in the MAGI –Adult category and who have applied for MA for a dependent child living in home but the child ends up denied for MA. </a:t>
            </a:r>
          </a:p>
          <a:p>
            <a:pPr lvl="0" defTabSz="584200" eaLnBrk="0" fontAlgn="base" hangingPunct="0">
              <a:spcBef>
                <a:spcPts val="768"/>
              </a:spcBef>
              <a:spcAft>
                <a:spcPct val="0"/>
              </a:spcAft>
            </a:pPr>
            <a:r>
              <a:rPr lang="en-US" sz="2800" kern="0" dirty="0">
                <a:sym typeface="Trebuchet MS" pitchFamily="-100" charset="0"/>
              </a:rPr>
              <a:t>The Department wants to generate a speed letter notifying this particular population about the policy change and to also give them an opportunity to report MEC for child</a:t>
            </a:r>
            <a:r>
              <a:rPr lang="en-US" sz="2800" kern="0" dirty="0" smtClean="0">
                <a:sym typeface="Trebuchet MS" pitchFamily="-100" charset="0"/>
              </a:rPr>
              <a:t>.</a:t>
            </a:r>
          </a:p>
          <a:p>
            <a:pPr defTabSz="584200" eaLnBrk="0" fontAlgn="base" hangingPunct="0">
              <a:spcBef>
                <a:spcPts val="768"/>
              </a:spcBef>
              <a:spcAft>
                <a:spcPct val="0"/>
              </a:spcAft>
            </a:pPr>
            <a:r>
              <a:rPr lang="en-US" sz="2800" kern="0" dirty="0">
                <a:sym typeface="Trebuchet MS" pitchFamily="-100" charset="0"/>
              </a:rPr>
              <a:t>The Department will provide further updates prior to implementation.</a:t>
            </a:r>
          </a:p>
          <a:p>
            <a:pPr lvl="0" defTabSz="584200" eaLnBrk="0" fontAlgn="base" hangingPunct="0">
              <a:spcBef>
                <a:spcPts val="768"/>
              </a:spcBef>
              <a:spcAft>
                <a:spcPct val="0"/>
              </a:spcAft>
            </a:pPr>
            <a:endParaRPr lang="en-US" sz="2800" kern="0" dirty="0">
              <a:sym typeface="Trebuchet MS" pitchFamily="-100" charset="0"/>
            </a:endParaRPr>
          </a:p>
        </p:txBody>
      </p:sp>
      <p:sp>
        <p:nvSpPr>
          <p:cNvPr id="6" name="Title 5"/>
          <p:cNvSpPr>
            <a:spLocks noGrp="1"/>
          </p:cNvSpPr>
          <p:nvPr>
            <p:ph type="title"/>
          </p:nvPr>
        </p:nvSpPr>
        <p:spPr/>
        <p:txBody>
          <a:bodyPr/>
          <a:lstStyle/>
          <a:p>
            <a:r>
              <a:rPr lang="en-US" dirty="0"/>
              <a:t>Future Projects</a:t>
            </a:r>
          </a:p>
        </p:txBody>
      </p:sp>
    </p:spTree>
    <p:extLst>
      <p:ext uri="{BB962C8B-B14F-4D97-AF65-F5344CB8AC3E}">
        <p14:creationId xmlns:p14="http://schemas.microsoft.com/office/powerpoint/2010/main" val="3275466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0" y="112713"/>
            <a:ext cx="7391400" cy="584200"/>
          </a:xfrm>
          <a:prstGeom prst="rect">
            <a:avLst/>
          </a:prstGeom>
          <a:noFill/>
          <a:ln w="28575">
            <a:noFill/>
          </a:ln>
        </p:spPr>
        <p:txBody>
          <a:bodyPr wrap="square" rtlCol="0">
            <a:spAutoFit/>
          </a:bodyPr>
          <a:lstStyle/>
          <a:p>
            <a:pPr algn="l"/>
            <a:r>
              <a:rPr lang="en-US" sz="3200" b="1" dirty="0">
                <a:solidFill>
                  <a:srgbClr val="1E4686"/>
                </a:solidFill>
              </a:rPr>
              <a:t>Mark Your Calendars</a:t>
            </a:r>
          </a:p>
        </p:txBody>
      </p:sp>
      <p:graphicFrame>
        <p:nvGraphicFramePr>
          <p:cNvPr id="4" name="Diagram 3"/>
          <p:cNvGraphicFramePr/>
          <p:nvPr>
            <p:extLst>
              <p:ext uri="{D42A27DB-BD31-4B8C-83A1-F6EECF244321}">
                <p14:modId xmlns:p14="http://schemas.microsoft.com/office/powerpoint/2010/main" val="3539123979"/>
              </p:ext>
            </p:extLst>
          </p:nvPr>
        </p:nvGraphicFramePr>
        <p:xfrm>
          <a:off x="1143000" y="1422400"/>
          <a:ext cx="6858000" cy="401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225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ctrTitle" idx="4294967295"/>
          </p:nvPr>
        </p:nvSpPr>
        <p:spPr>
          <a:xfrm>
            <a:off x="685800" y="2967335"/>
            <a:ext cx="7772400" cy="923330"/>
          </a:xfrm>
          <a:prstGeom prst="rect">
            <a:avLst/>
          </a:prstGeom>
          <a:noFill/>
          <a:ln w="28575">
            <a:noFill/>
          </a:ln>
        </p:spPr>
        <p:txBody>
          <a:bodyPr wrap="square" rtlCol="0">
            <a:spAutoFit/>
          </a:bodyPr>
          <a:lstStyle/>
          <a:p>
            <a:r>
              <a:rPr lang="en-US" sz="5400" b="1" dirty="0">
                <a:solidFill>
                  <a:srgbClr val="2551A3"/>
                </a:solidFill>
              </a:rPr>
              <a:t> THANK YOU!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97" y="5867400"/>
            <a:ext cx="4211053" cy="762000"/>
          </a:xfrm>
          <a:prstGeom prst="rect">
            <a:avLst/>
          </a:prstGeom>
        </p:spPr>
      </p:pic>
    </p:spTree>
    <p:extLst>
      <p:ext uri="{BB962C8B-B14F-4D97-AF65-F5344CB8AC3E}">
        <p14:creationId xmlns:p14="http://schemas.microsoft.com/office/powerpoint/2010/main" val="4854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7391400" cy="1143000"/>
          </a:xfrm>
        </p:spPr>
        <p:txBody>
          <a:bodyPr/>
          <a:lstStyle/>
          <a:p>
            <a:r>
              <a:rPr lang="en-US" dirty="0"/>
              <a:t>Who</a:t>
            </a:r>
          </a:p>
        </p:txBody>
      </p:sp>
      <p:sp>
        <p:nvSpPr>
          <p:cNvPr id="5" name="Rectangle 4"/>
          <p:cNvSpPr/>
          <p:nvPr/>
        </p:nvSpPr>
        <p:spPr>
          <a:xfrm>
            <a:off x="381000" y="1676400"/>
            <a:ext cx="4480560" cy="3970318"/>
          </a:xfrm>
          <a:prstGeom prst="rect">
            <a:avLst/>
          </a:prstGeom>
        </p:spPr>
        <p:txBody>
          <a:bodyPr wrap="square">
            <a:spAutoFit/>
          </a:bodyPr>
          <a:lstStyle/>
          <a:p>
            <a:pPr marL="342900" indent="-342900">
              <a:buFont typeface="Arial" panose="020B0604020202020204" pitchFamily="34" charset="0"/>
              <a:buChar char="•"/>
            </a:pPr>
            <a:r>
              <a:rPr lang="en-US" sz="2800" dirty="0">
                <a:solidFill>
                  <a:prstClr val="black"/>
                </a:solidFill>
              </a:rPr>
              <a:t>Parents and other caretaker relatives living with dependent children</a:t>
            </a:r>
          </a:p>
          <a:p>
            <a:endParaRPr lang="en-US" sz="2800" dirty="0">
              <a:solidFill>
                <a:prstClr val="black"/>
              </a:solidFill>
            </a:endParaRPr>
          </a:p>
          <a:p>
            <a:pPr marL="342900" indent="-342900">
              <a:buFont typeface="Arial" panose="020B0604020202020204" pitchFamily="34" charset="0"/>
              <a:buChar char="•"/>
            </a:pPr>
            <a:r>
              <a:rPr lang="en-US" sz="2800" dirty="0">
                <a:solidFill>
                  <a:prstClr val="black"/>
                </a:solidFill>
              </a:rPr>
              <a:t>The MAGI-Adult expansion category: for those whose income ranges from 69% to 133% of the federal poverty level</a:t>
            </a:r>
          </a:p>
        </p:txBody>
      </p:sp>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16679" y="3505200"/>
            <a:ext cx="1825904" cy="1825904"/>
          </a:xfrm>
          <a:prstGeom prst="rect">
            <a:avLst/>
          </a:prstGeom>
        </p:spPr>
      </p:pic>
      <p:pic>
        <p:nvPicPr>
          <p:cNvPr id="6" name="Picture 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48006" y="1651000"/>
            <a:ext cx="1763251" cy="1412370"/>
          </a:xfrm>
          <a:prstGeom prst="rect">
            <a:avLst/>
          </a:prstGeom>
        </p:spPr>
      </p:pic>
    </p:spTree>
    <p:extLst>
      <p:ext uri="{BB962C8B-B14F-4D97-AF65-F5344CB8AC3E}">
        <p14:creationId xmlns:p14="http://schemas.microsoft.com/office/powerpoint/2010/main" val="1981912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7391400" cy="1143000"/>
          </a:xfrm>
        </p:spPr>
        <p:txBody>
          <a:bodyPr/>
          <a:lstStyle/>
          <a:p>
            <a:r>
              <a:rPr lang="en-US" dirty="0"/>
              <a:t>Why</a:t>
            </a:r>
          </a:p>
        </p:txBody>
      </p:sp>
      <p:sp>
        <p:nvSpPr>
          <p:cNvPr id="5" name="Rectangle 4"/>
          <p:cNvSpPr/>
          <p:nvPr/>
        </p:nvSpPr>
        <p:spPr>
          <a:xfrm>
            <a:off x="381000" y="1409171"/>
            <a:ext cx="4754880" cy="4401205"/>
          </a:xfrm>
          <a:prstGeom prst="rect">
            <a:avLst/>
          </a:prstGeom>
        </p:spPr>
        <p:txBody>
          <a:bodyPr wrap="square">
            <a:spAutoFit/>
          </a:bodyPr>
          <a:lstStyle/>
          <a:p>
            <a:pPr marL="342900" indent="-342900">
              <a:buFont typeface="Arial" panose="020B0604020202020204" pitchFamily="34" charset="0"/>
              <a:buChar char="•"/>
            </a:pPr>
            <a:r>
              <a:rPr lang="en-US" sz="2800" dirty="0">
                <a:solidFill>
                  <a:prstClr val="black"/>
                </a:solidFill>
              </a:rPr>
              <a:t>To en</a:t>
            </a:r>
            <a:r>
              <a:rPr lang="en-US" sz="2800" dirty="0"/>
              <a:t>sure parents and other caretaker relatives living with a dependent child will be eligible to receive MAGI-Medicaid </a:t>
            </a:r>
            <a:r>
              <a:rPr lang="en-US" sz="2800" i="1" dirty="0"/>
              <a:t>only</a:t>
            </a:r>
            <a:r>
              <a:rPr lang="en-US" sz="2800" dirty="0"/>
              <a:t> if the child is receiving benefits under Medicaid, Child Health Plan Plus, through the Exchange, or otherwise enrolled in minimum essential coverage.</a:t>
            </a:r>
            <a:endParaRPr lang="en-US" sz="2800" dirty="0">
              <a:solidFill>
                <a:prstClr val="black"/>
              </a:solidFill>
            </a:endParaRPr>
          </a:p>
        </p:txBody>
      </p:sp>
      <p:pic>
        <p:nvPicPr>
          <p:cNvPr id="2" name="Picture 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91200" y="2321430"/>
            <a:ext cx="2765456" cy="2215140"/>
          </a:xfrm>
          <a:prstGeom prst="rect">
            <a:avLst/>
          </a:prstGeom>
        </p:spPr>
      </p:pic>
    </p:spTree>
    <p:extLst>
      <p:ext uri="{BB962C8B-B14F-4D97-AF65-F5344CB8AC3E}">
        <p14:creationId xmlns:p14="http://schemas.microsoft.com/office/powerpoint/2010/main" val="13944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19800" y="2160572"/>
            <a:ext cx="2536856" cy="2536856"/>
          </a:xfrm>
          <a:prstGeom prst="rect">
            <a:avLst/>
          </a:prstGeom>
        </p:spPr>
      </p:pic>
      <p:sp>
        <p:nvSpPr>
          <p:cNvPr id="4" name="Title 3"/>
          <p:cNvSpPr>
            <a:spLocks noGrp="1"/>
          </p:cNvSpPr>
          <p:nvPr>
            <p:ph type="title"/>
          </p:nvPr>
        </p:nvSpPr>
        <p:spPr>
          <a:xfrm>
            <a:off x="381000" y="274638"/>
            <a:ext cx="7391400" cy="1143000"/>
          </a:xfrm>
        </p:spPr>
        <p:txBody>
          <a:bodyPr/>
          <a:lstStyle/>
          <a:p>
            <a:r>
              <a:rPr lang="en-US" dirty="0"/>
              <a:t>Minimum Essential Coverage (MEC)</a:t>
            </a:r>
          </a:p>
        </p:txBody>
      </p:sp>
      <p:sp>
        <p:nvSpPr>
          <p:cNvPr id="5" name="Rectangle 4"/>
          <p:cNvSpPr/>
          <p:nvPr/>
        </p:nvSpPr>
        <p:spPr>
          <a:xfrm>
            <a:off x="381000" y="1412876"/>
            <a:ext cx="5334000" cy="4462760"/>
          </a:xfrm>
          <a:prstGeom prst="rect">
            <a:avLst/>
          </a:prstGeom>
        </p:spPr>
        <p:txBody>
          <a:bodyPr wrap="square">
            <a:spAutoFit/>
          </a:bodyPr>
          <a:lstStyle/>
          <a:p>
            <a:r>
              <a:rPr lang="en-US" sz="2800" dirty="0">
                <a:latin typeface="+mj-lt"/>
              </a:rPr>
              <a:t>Dependent child must be enrolled in health coverage known as MEC.</a:t>
            </a:r>
          </a:p>
          <a:p>
            <a:endParaRPr lang="en-US" sz="2800" dirty="0">
              <a:latin typeface="+mj-lt"/>
            </a:endParaRPr>
          </a:p>
          <a:p>
            <a:r>
              <a:rPr lang="en-US" sz="2800" dirty="0">
                <a:latin typeface="+mj-lt"/>
              </a:rPr>
              <a:t>Examples of Minimum Essential Coverage (MEC):</a:t>
            </a:r>
          </a:p>
          <a:p>
            <a:pPr marL="800100" lvl="1" indent="-342900">
              <a:buFont typeface="Arial" panose="020B0604020202020204" pitchFamily="34" charset="0"/>
              <a:buChar char="•"/>
            </a:pPr>
            <a:r>
              <a:rPr lang="en-US" sz="2400" dirty="0">
                <a:latin typeface="+mj-lt"/>
              </a:rPr>
              <a:t>Health First Colorado (Colorado’s Medicaid Program)</a:t>
            </a:r>
          </a:p>
          <a:p>
            <a:pPr marL="800100" lvl="1" indent="-342900">
              <a:buFont typeface="Arial" panose="020B0604020202020204" pitchFamily="34" charset="0"/>
              <a:buChar char="•"/>
            </a:pPr>
            <a:r>
              <a:rPr lang="en-US" sz="2400" dirty="0">
                <a:latin typeface="+mj-lt"/>
              </a:rPr>
              <a:t>Child Health Plan </a:t>
            </a:r>
            <a:r>
              <a:rPr lang="en-US" sz="2400" i="1" dirty="0">
                <a:latin typeface="+mj-lt"/>
              </a:rPr>
              <a:t>Plus </a:t>
            </a:r>
            <a:r>
              <a:rPr lang="en-US" sz="2400" dirty="0">
                <a:latin typeface="+mj-lt"/>
              </a:rPr>
              <a:t>(CHP+)</a:t>
            </a:r>
          </a:p>
          <a:p>
            <a:pPr marL="800100" lvl="1" indent="-342900">
              <a:buFont typeface="Arial" panose="020B0604020202020204" pitchFamily="34" charset="0"/>
              <a:buChar char="•"/>
            </a:pPr>
            <a:r>
              <a:rPr lang="en-US" sz="2400" dirty="0">
                <a:latin typeface="+mj-lt"/>
              </a:rPr>
              <a:t>Private health plans through Connect for Health Colorado</a:t>
            </a:r>
          </a:p>
          <a:p>
            <a:pPr marL="800100" lvl="1" indent="-342900">
              <a:buFont typeface="Arial" panose="020B0604020202020204" pitchFamily="34" charset="0"/>
              <a:buChar char="•"/>
            </a:pPr>
            <a:r>
              <a:rPr lang="en-US" sz="2400" dirty="0">
                <a:latin typeface="+mj-lt"/>
              </a:rPr>
              <a:t>Health insurance through a job</a:t>
            </a:r>
            <a:r>
              <a:rPr lang="en-US" sz="2400" dirty="0">
                <a:solidFill>
                  <a:prstClr val="black"/>
                </a:solidFill>
                <a:latin typeface="+mj-lt"/>
              </a:rPr>
              <a:t> </a:t>
            </a:r>
          </a:p>
        </p:txBody>
      </p:sp>
    </p:spTree>
    <p:extLst>
      <p:ext uri="{BB962C8B-B14F-4D97-AF65-F5344CB8AC3E}">
        <p14:creationId xmlns:p14="http://schemas.microsoft.com/office/powerpoint/2010/main" val="39357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a:t>
            </a:r>
            <a:r>
              <a:rPr lang="en-US" i="1" dirty="0"/>
              <a:t>existing members </a:t>
            </a:r>
            <a:r>
              <a:rPr lang="en-US" dirty="0"/>
              <a:t>will be affected)</a:t>
            </a:r>
          </a:p>
        </p:txBody>
      </p:sp>
      <p:graphicFrame>
        <p:nvGraphicFramePr>
          <p:cNvPr id="7" name="Diagram 6"/>
          <p:cNvGraphicFramePr/>
          <p:nvPr>
            <p:extLst>
              <p:ext uri="{D42A27DB-BD31-4B8C-83A1-F6EECF244321}">
                <p14:modId xmlns:p14="http://schemas.microsoft.com/office/powerpoint/2010/main" val="1715613356"/>
              </p:ext>
            </p:extLst>
          </p:nvPr>
        </p:nvGraphicFramePr>
        <p:xfrm>
          <a:off x="495301" y="1219201"/>
          <a:ext cx="815339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935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a:t>
            </a:r>
            <a:r>
              <a:rPr lang="en-US" i="1" dirty="0"/>
              <a:t>applicants</a:t>
            </a:r>
            <a:r>
              <a:rPr lang="en-US" dirty="0"/>
              <a:t> will be affected)</a:t>
            </a:r>
          </a:p>
        </p:txBody>
      </p:sp>
      <p:graphicFrame>
        <p:nvGraphicFramePr>
          <p:cNvPr id="9" name="Diagram 8"/>
          <p:cNvGraphicFramePr/>
          <p:nvPr>
            <p:extLst>
              <p:ext uri="{D42A27DB-BD31-4B8C-83A1-F6EECF244321}">
                <p14:modId xmlns:p14="http://schemas.microsoft.com/office/powerpoint/2010/main" val="3993728717"/>
              </p:ext>
            </p:extLst>
          </p:nvPr>
        </p:nvGraphicFramePr>
        <p:xfrm>
          <a:off x="342900" y="1219200"/>
          <a:ext cx="8458200" cy="546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00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Valid Health Coverage Record?</a:t>
            </a:r>
          </a:p>
        </p:txBody>
      </p:sp>
      <p:sp>
        <p:nvSpPr>
          <p:cNvPr id="4" name="TextBox 3"/>
          <p:cNvSpPr txBox="1"/>
          <p:nvPr/>
        </p:nvSpPr>
        <p:spPr>
          <a:xfrm>
            <a:off x="457200" y="1143000"/>
            <a:ext cx="7749639" cy="5336846"/>
          </a:xfrm>
          <a:prstGeom prst="rect">
            <a:avLst/>
          </a:prstGeom>
          <a:noFill/>
        </p:spPr>
        <p:txBody>
          <a:bodyPr wrap="square" rtlCol="0">
            <a:spAutoFit/>
          </a:bodyPr>
          <a:lstStyle/>
          <a:p>
            <a:pPr marL="0" lvl="1" defTabSz="914353">
              <a:spcBef>
                <a:spcPct val="20000"/>
              </a:spcBef>
              <a:buClr>
                <a:srgbClr val="00953A"/>
              </a:buClr>
            </a:pPr>
            <a:r>
              <a:rPr lang="en-US" sz="2400" dirty="0">
                <a:solidFill>
                  <a:srgbClr val="5C6670"/>
                </a:solidFill>
                <a:sym typeface="Trebuchet MS" pitchFamily="-100" charset="0"/>
              </a:rPr>
              <a:t>Enrollment in one of the following health insurance types: </a:t>
            </a:r>
          </a:p>
          <a:p>
            <a:pPr marL="342900" lvl="1"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Other Government-sponsored coverage</a:t>
            </a:r>
          </a:p>
          <a:p>
            <a:pPr marL="342900" lvl="1"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Employer-sponsored coverage </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COBRA</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Current employer coverage</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Peace Corps</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Railroad Retirement</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Retiree coverage</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TRICARE</a:t>
            </a:r>
          </a:p>
          <a:p>
            <a:pPr marL="342900" lvl="2" indent="-342900" defTabSz="914353">
              <a:spcBef>
                <a:spcPct val="20000"/>
              </a:spcBef>
              <a:buClr>
                <a:srgbClr val="00953A"/>
              </a:buClr>
              <a:buFont typeface="Arial" panose="020B0604020202020204" pitchFamily="34" charset="0"/>
              <a:buChar char="•"/>
            </a:pPr>
            <a:r>
              <a:rPr lang="en-US" sz="2400" dirty="0">
                <a:solidFill>
                  <a:srgbClr val="5C6670"/>
                </a:solidFill>
                <a:sym typeface="Trebuchet MS" pitchFamily="-100" charset="0"/>
              </a:rPr>
              <a:t>VA Retiree</a:t>
            </a:r>
          </a:p>
          <a:p>
            <a:pPr marL="914353" lvl="3" indent="-457177" defTabSz="914353">
              <a:spcBef>
                <a:spcPct val="20000"/>
              </a:spcBef>
              <a:buClr>
                <a:srgbClr val="00953A"/>
              </a:buClr>
              <a:buFont typeface="Wingdings" panose="05000000000000000000" pitchFamily="2" charset="2"/>
              <a:buChar char="§"/>
            </a:pPr>
            <a:endParaRPr lang="en-US" sz="2400" dirty="0">
              <a:solidFill>
                <a:srgbClr val="5C6670"/>
              </a:solidFill>
              <a:latin typeface="Trebuchet MS" panose="020B0603020202020204" pitchFamily="34" charset="0"/>
              <a:sym typeface="Trebuchet MS" pitchFamily="-100" charset="0"/>
            </a:endParaRPr>
          </a:p>
          <a:p>
            <a:pPr marL="914353" lvl="3" indent="-457177" defTabSz="914353">
              <a:spcBef>
                <a:spcPct val="20000"/>
              </a:spcBef>
              <a:buClr>
                <a:srgbClr val="00953A"/>
              </a:buClr>
              <a:buFont typeface="Wingdings" panose="05000000000000000000" pitchFamily="2" charset="2"/>
              <a:buChar char="§"/>
            </a:pPr>
            <a:endParaRPr lang="en-US" sz="2400" dirty="0">
              <a:solidFill>
                <a:srgbClr val="5C6670"/>
              </a:solidFill>
              <a:latin typeface="Trebuchet MS" panose="020B0603020202020204" pitchFamily="34" charset="0"/>
              <a:sym typeface="Trebuchet MS" pitchFamily="-100" charset="0"/>
            </a:endParaRPr>
          </a:p>
        </p:txBody>
      </p:sp>
    </p:spTree>
    <p:extLst>
      <p:ext uri="{BB962C8B-B14F-4D97-AF65-F5344CB8AC3E}">
        <p14:creationId xmlns:p14="http://schemas.microsoft.com/office/powerpoint/2010/main" val="3513900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Health Coverage Record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7391400" cy="5225044"/>
          </a:xfrm>
          <a:prstGeom prst="rect">
            <a:avLst/>
          </a:prstGeom>
        </p:spPr>
      </p:pic>
    </p:spTree>
    <p:extLst>
      <p:ext uri="{BB962C8B-B14F-4D97-AF65-F5344CB8AC3E}">
        <p14:creationId xmlns:p14="http://schemas.microsoft.com/office/powerpoint/2010/main" val="3927907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Updates For Parents and Caretaker Relatives living with a Dependent Child&amp;quot;&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 - &amp;quot;Who&amp;quot;&quot;/&gt;&lt;property id=&quot;20307&quot; value=&quot;305&quot;/&gt;&lt;/object&gt;&lt;object type=&quot;3&quot; unique_id=&quot;10006&quot;&gt;&lt;property id=&quot;20148&quot; value=&quot;5&quot;/&gt;&lt;property id=&quot;20300&quot; value=&quot;Slide 4 - &amp;quot;Why&amp;quot;&quot;/&gt;&lt;property id=&quot;20307&quot; value=&quot;288&quot;/&gt;&lt;/object&gt;&lt;object type=&quot;3&quot; unique_id=&quot;10007&quot;&gt;&lt;property id=&quot;20148&quot; value=&quot;5&quot;/&gt;&lt;property id=&quot;20300&quot; value=&quot;Slide 5 - &amp;quot;Minimum Essential Coverage (MEC)&amp;quot;&quot;/&gt;&lt;property id=&quot;20307&quot; value=&quot;337&quot;/&gt;&lt;/object&gt;&lt;object type=&quot;3&quot; unique_id=&quot;10008&quot;&gt;&lt;property id=&quot;20148&quot; value=&quot;5&quot;/&gt;&lt;property id=&quot;20300&quot; value=&quot;Slide 6 - &amp;quot;How (existing members will be affected)&amp;quot;&quot;/&gt;&lt;property id=&quot;20307&quot; value=&quot;259&quot;/&gt;&lt;/object&gt;&lt;object type=&quot;3&quot; unique_id=&quot;10009&quot;&gt;&lt;property id=&quot;20148&quot; value=&quot;5&quot;/&gt;&lt;property id=&quot;20300&quot; value=&quot;Slide 7 - &amp;quot;How (applicants will be affected)&amp;quot;&quot;/&gt;&lt;property id=&quot;20307&quot; value=&quot;338&quot;/&gt;&lt;/object&gt;&lt;object type=&quot;3&quot; unique_id=&quot;10010&quot;&gt;&lt;property id=&quot;20148&quot; value=&quot;5&quot;/&gt;&lt;property id=&quot;20300&quot; value=&quot;Slide 8 - &amp;quot;What is a Valid Health Coverage Record?&amp;quot;&quot;/&gt;&lt;property id=&quot;20307&quot; value=&quot;363&quot;/&gt;&lt;/object&gt;&lt;object type=&quot;3&quot; unique_id=&quot;10011&quot;&gt;&lt;property id=&quot;20148&quot; value=&quot;5&quot;/&gt;&lt;property id=&quot;20300&quot; value=&quot;Slide 9 - &amp;quot;Valid Health Coverage Record&amp;quot;&quot;/&gt;&lt;property id=&quot;20307&quot; value=&quot;362&quot;/&gt;&lt;/object&gt;&lt;object type=&quot;3&quot; unique_id=&quot;10012&quot;&gt;&lt;property id=&quot;20148&quot; value=&quot;5&quot;/&gt;&lt;property id=&quot;20300&quot; value=&quot;Slide 10 - &amp;quot;Changes to PEAK&amp;quot;&quot;/&gt;&lt;property id=&quot;20307&quot; value=&quot;347&quot;/&gt;&lt;/object&gt;&lt;object type=&quot;3&quot; unique_id=&quot;10013&quot;&gt;&lt;property id=&quot;20148&quot; value=&quot;5&quot;/&gt;&lt;property id=&quot;20300&quot; value=&quot;Slide 11 - &amp;quot;AFB: Household Member Detail Page&amp;quot;&quot;/&gt;&lt;property id=&quot;20307&quot; value=&quot;349&quot;/&gt;&lt;/object&gt;&lt;object type=&quot;3&quot; unique_id=&quot;10014&quot;&gt;&lt;property id=&quot;20148&quot; value=&quot;5&quot;/&gt;&lt;property id=&quot;20300&quot; value=&quot;Slide 12 - &amp;quot;RMC: Household Member Detail Page&amp;quot;&quot;/&gt;&lt;property id=&quot;20307&quot; value=&quot;350&quot;/&gt;&lt;/object&gt;&lt;object type=&quot;3&quot; unique_id=&quot;10015&quot;&gt;&lt;property id=&quot;20148&quot; value=&quot;5&quot;/&gt;&lt;property id=&quot;20300&quot; value=&quot;Slide 13 - &amp;quot;Help Text&amp;quot;&quot;/&gt;&lt;property id=&quot;20307&quot; value=&quot;351&quot;/&gt;&lt;/object&gt;&lt;object type=&quot;3&quot; unique_id=&quot;10016&quot;&gt;&lt;property id=&quot;20148&quot; value=&quot;5&quot;/&gt;&lt;property id=&quot;20300&quot; value=&quot;Slide 14&quot;/&gt;&lt;property id=&quot;20307&quot; value=&quot;358&quot;/&gt;&lt;/object&gt;&lt;object type=&quot;3&quot; unique_id=&quot;10017&quot;&gt;&lt;property id=&quot;20148&quot; value=&quot;5&quot;/&gt;&lt;property id=&quot;20300&quot; value=&quot;Slide 15 - &amp;quot;Results &amp;quot;&quot;/&gt;&lt;property id=&quot;20307&quot; value=&quot;352&quot;/&gt;&lt;/object&gt;&lt;object type=&quot;3&quot; unique_id=&quot;10018&quot;&gt;&lt;property id=&quot;20148&quot; value=&quot;5&quot;/&gt;&lt;property id=&quot;20300&quot; value=&quot;Slide 16&quot;/&gt;&lt;property id=&quot;20307&quot; value=&quot;361&quot;/&gt;&lt;/object&gt;&lt;object type=&quot;3&quot; unique_id=&quot;10019&quot;&gt;&lt;property id=&quot;20148&quot; value=&quot;5&quot;/&gt;&lt;property id=&quot;20300&quot; value=&quot;Slide 17&quot;/&gt;&lt;property id=&quot;20307&quot; value=&quot;353&quot;/&gt;&lt;/object&gt;&lt;object type=&quot;3&quot; unique_id=&quot;10020&quot;&gt;&lt;property id=&quot;20148&quot; value=&quot;5&quot;/&gt;&lt;property id=&quot;20300&quot; value=&quot;Slide 18&quot;/&gt;&lt;property id=&quot;20307&quot; value=&quot;357&quot;/&gt;&lt;/object&gt;&lt;object type=&quot;3&quot; unique_id=&quot;10021&quot;&gt;&lt;property id=&quot;20148&quot; value=&quot;5&quot;/&gt;&lt;property id=&quot;20300&quot; value=&quot;Slide 19&quot;/&gt;&lt;property id=&quot;20307&quot; value=&quot;360&quot;/&gt;&lt;/object&gt;&lt;object type=&quot;3&quot; unique_id=&quot;10022&quot;&gt;&lt;property id=&quot;20148&quot; value=&quot;5&quot;/&gt;&lt;property id=&quot;20300&quot; value=&quot;Slide 20&quot;/&gt;&lt;property id=&quot;20307&quot; value=&quot;355&quot;/&gt;&lt;/object&gt;&lt;object type=&quot;3&quot; unique_id=&quot;10023&quot;&gt;&lt;property id=&quot;20148&quot; value=&quot;5&quot;/&gt;&lt;property id=&quot;20300&quot; value=&quot;Slide 21&quot;/&gt;&lt;property id=&quot;20307&quot; value=&quot;356&quot;/&gt;&lt;/object&gt;&lt;object type=&quot;3&quot; unique_id=&quot;10024&quot;&gt;&lt;property id=&quot;20148&quot; value=&quot;5&quot;/&gt;&lt;property id=&quot;20300&quot; value=&quot;Slide 22 - &amp;quot;Requirement Updates&amp;quot;&quot;/&gt;&lt;property id=&quot;20307&quot; value=&quot;343&quot;/&gt;&lt;/object&gt;&lt;object type=&quot;3&quot; unique_id=&quot;10025&quot;&gt;&lt;property id=&quot;20148&quot; value=&quot;5&quot;/&gt;&lt;property id=&quot;20300&quot; value=&quot;Slide 23 - &amp;quot;MAGI Parent &amp;amp; Caretaker Relative Requirement Updates &amp;quot;&quot;/&gt;&lt;property id=&quot;20307&quot; value=&quot;297&quot;/&gt;&lt;/object&gt;&lt;object type=&quot;3&quot; unique_id=&quot;10026&quot;&gt;&lt;property id=&quot;20148&quot; value=&quot;5&quot;/&gt;&lt;property id=&quot;20300&quot; value=&quot;Slide 24 - &amp;quot;MAGI Parent &amp;amp; Caretaker Relative Requirement Updates &amp;quot;&quot;/&gt;&lt;property id=&quot;20307&quot; value=&quot;342&quot;/&gt;&lt;/object&gt;&lt;object type=&quot;3&quot; unique_id=&quot;10027&quot;&gt;&lt;property id=&quot;20148&quot; value=&quot;5&quot;/&gt;&lt;property id=&quot;20300&quot; value=&quot;Slide 25 - &amp;quot;How will this change be communicated?&amp;quot;&quot;/&gt;&lt;property id=&quot;20307&quot; value=&quot;298&quot;/&gt;&lt;/object&gt;&lt;object type=&quot;3&quot; unique_id=&quot;10028&quot;&gt;&lt;property id=&quot;20148&quot; value=&quot;5&quot;/&gt;&lt;property id=&quot;20300&quot; value=&quot;Slide 26 - &amp;quot;Informational Notice&amp;quot;&quot;/&gt;&lt;property id=&quot;20307&quot; value=&quot;291&quot;/&gt;&lt;/object&gt;&lt;object type=&quot;3&quot; unique_id=&quot;10029&quot;&gt;&lt;property id=&quot;20148&quot; value=&quot;5&quot;/&gt;&lt;property id=&quot;20300&quot; value=&quot;Slide 27&quot;/&gt;&lt;property id=&quot;20307&quot; value=&quot;292&quot;/&gt;&lt;/object&gt;&lt;object type=&quot;3&quot; unique_id=&quot;10030&quot;&gt;&lt;property id=&quot;20148&quot; value=&quot;5&quot;/&gt;&lt;property id=&quot;20300&quot; value=&quot;Slide 28 - &amp;quot;Future Projects&amp;quot;&quot;/&gt;&lt;property id=&quot;20307&quot; value=&quot;299&quot;/&gt;&lt;/object&gt;&lt;object type=&quot;3&quot; unique_id=&quot;10031&quot;&gt;&lt;property id=&quot;20148&quot; value=&quot;5&quot;/&gt;&lt;property id=&quot;20300&quot; value=&quot;Slide 29 - &amp;quot;Future Projects&amp;quot;&quot;/&gt;&lt;property id=&quot;20307&quot; value=&quot;309&quot;/&gt;&lt;/object&gt;&lt;object type=&quot;3&quot; unique_id=&quot;10032&quot;&gt;&lt;property id=&quot;20148&quot; value=&quot;5&quot;/&gt;&lt;property id=&quot;20300&quot; value=&quot;Slide 30 - &amp;quot;Mark Your Calendars&amp;quot;&quot;/&gt;&lt;property id=&quot;20307&quot; value=&quot;345&quot;/&gt;&lt;/object&gt;&lt;object type=&quot;3&quot; unique_id=&quot;10033&quot;&gt;&lt;property id=&quot;20148&quot; value=&quot;5&quot;/&gt;&lt;property id=&quot;20300&quot; value=&quot;Slide 31 - &amp;quot; THANK YOU!&amp;quot;&quot;/&gt;&lt;property id=&quot;20307&quot; value=&quot;312&quot;/&gt;&lt;/object&gt;&lt;/object&gt;&lt;object type=&quot;8&quot; unique_id=&quot;10066&quot;&gt;&lt;/object&gt;&lt;/object&gt;&lt;/database&gt;"/>
  <p:tag name="SECTOMILLISECCONVERTED" val="1"/>
</p:tagLst>
</file>

<file path=ppt/theme/theme1.xml><?xml version="1.0" encoding="utf-8"?>
<a:theme xmlns:a="http://schemas.openxmlformats.org/drawingml/2006/main" name="1_Office Theme">
  <a:themeElements>
    <a:clrScheme name="Custom 4">
      <a:dk1>
        <a:sysClr val="windowText" lastClr="000000"/>
      </a:dk1>
      <a:lt1>
        <a:srgbClr val="FFFFFF"/>
      </a:lt1>
      <a:dk2>
        <a:srgbClr val="FFFFFF"/>
      </a:dk2>
      <a:lt2>
        <a:srgbClr val="FFFFFF"/>
      </a:lt2>
      <a:accent1>
        <a:srgbClr val="009CD8"/>
      </a:accent1>
      <a:accent2>
        <a:srgbClr val="2551A3"/>
      </a:accent2>
      <a:accent3>
        <a:srgbClr val="F1B71C"/>
      </a:accent3>
      <a:accent4>
        <a:srgbClr val="00953A"/>
      </a:accent4>
      <a:accent5>
        <a:srgbClr val="96C03D"/>
      </a:accent5>
      <a:accent6>
        <a:srgbClr val="5C6670"/>
      </a:accent6>
      <a:hlink>
        <a:srgbClr val="009CD8"/>
      </a:hlink>
      <a:folHlink>
        <a:srgbClr val="2551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ysClr val="windowText" lastClr="000000"/>
      </a:dk1>
      <a:lt1>
        <a:srgbClr val="FFFFFF"/>
      </a:lt1>
      <a:dk2>
        <a:srgbClr val="FFFFFF"/>
      </a:dk2>
      <a:lt2>
        <a:srgbClr val="FFFFFF"/>
      </a:lt2>
      <a:accent1>
        <a:srgbClr val="009CD8"/>
      </a:accent1>
      <a:accent2>
        <a:srgbClr val="2551A3"/>
      </a:accent2>
      <a:accent3>
        <a:srgbClr val="F1B71C"/>
      </a:accent3>
      <a:accent4>
        <a:srgbClr val="00953A"/>
      </a:accent4>
      <a:accent5>
        <a:srgbClr val="96C03D"/>
      </a:accent5>
      <a:accent6>
        <a:srgbClr val="5C6670"/>
      </a:accent6>
      <a:hlink>
        <a:srgbClr val="009CD8"/>
      </a:hlink>
      <a:folHlink>
        <a:srgbClr val="2551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4">
      <a:dk1>
        <a:sysClr val="windowText" lastClr="000000"/>
      </a:dk1>
      <a:lt1>
        <a:srgbClr val="FFFFFF"/>
      </a:lt1>
      <a:dk2>
        <a:srgbClr val="FFFFFF"/>
      </a:dk2>
      <a:lt2>
        <a:srgbClr val="FFFFFF"/>
      </a:lt2>
      <a:accent1>
        <a:srgbClr val="009CD8"/>
      </a:accent1>
      <a:accent2>
        <a:srgbClr val="2551A3"/>
      </a:accent2>
      <a:accent3>
        <a:srgbClr val="F1B71C"/>
      </a:accent3>
      <a:accent4>
        <a:srgbClr val="00953A"/>
      </a:accent4>
      <a:accent5>
        <a:srgbClr val="96C03D"/>
      </a:accent5>
      <a:accent6>
        <a:srgbClr val="5C6670"/>
      </a:accent6>
      <a:hlink>
        <a:srgbClr val="009CD8"/>
      </a:hlink>
      <a:folHlink>
        <a:srgbClr val="2551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3946</TotalTime>
  <Words>2016</Words>
  <Application>Microsoft Office PowerPoint</Application>
  <PresentationFormat>On-screen Show (4:3)</PresentationFormat>
  <Paragraphs>254</Paragraphs>
  <Slides>29</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Cambria</vt:lpstr>
      <vt:lpstr>Symbol</vt:lpstr>
      <vt:lpstr>Times New Roman</vt:lpstr>
      <vt:lpstr>Trebuchet MS</vt:lpstr>
      <vt:lpstr>Verdana</vt:lpstr>
      <vt:lpstr>Wingdings</vt:lpstr>
      <vt:lpstr>1_Office Theme</vt:lpstr>
      <vt:lpstr>Office Theme</vt:lpstr>
      <vt:lpstr>2_Office Theme</vt:lpstr>
      <vt:lpstr>Updates For Parents and Caretaker Relatives living with a Dependent Child</vt:lpstr>
      <vt:lpstr>PowerPoint Presentation</vt:lpstr>
      <vt:lpstr>Who</vt:lpstr>
      <vt:lpstr>Why</vt:lpstr>
      <vt:lpstr>Minimum Essential Coverage (MEC)</vt:lpstr>
      <vt:lpstr>How (existing members will be affected)</vt:lpstr>
      <vt:lpstr>How (applicants will be affected)</vt:lpstr>
      <vt:lpstr>What is a Valid Health Coverage Record?</vt:lpstr>
      <vt:lpstr>Valid Health Coverage Record</vt:lpstr>
      <vt:lpstr>Changes to PEAK</vt:lpstr>
      <vt:lpstr>AFB: Household Member Detail Page</vt:lpstr>
      <vt:lpstr>RMC: Household Member Detail Page</vt:lpstr>
      <vt:lpstr>Help Text</vt:lpstr>
      <vt:lpstr>PowerPoint Presentation</vt:lpstr>
      <vt:lpstr>Results </vt:lpstr>
      <vt:lpstr>PowerPoint Presentation</vt:lpstr>
      <vt:lpstr>PowerPoint Presentation</vt:lpstr>
      <vt:lpstr>PowerPoint Presentation</vt:lpstr>
      <vt:lpstr>PowerPoint Presentation</vt:lpstr>
      <vt:lpstr>Requirement Updates</vt:lpstr>
      <vt:lpstr>MAGI Parent &amp; Caretaker Relative Category Updates </vt:lpstr>
      <vt:lpstr>MAGI Adult Category Updates </vt:lpstr>
      <vt:lpstr>How will this change be communicated?</vt:lpstr>
      <vt:lpstr>Informational Notice</vt:lpstr>
      <vt:lpstr>PowerPoint Presentation</vt:lpstr>
      <vt:lpstr>Future Projects</vt:lpstr>
      <vt:lpstr>Future Projects</vt:lpstr>
      <vt:lpstr>Mark Your Calendars</vt:lpstr>
      <vt:lpstr>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Annualized income for MAGI Medical Assistance</dc:title>
  <dc:creator>Thomes, Rory</dc:creator>
  <cp:lastModifiedBy>McKinney, Becky</cp:lastModifiedBy>
  <cp:revision>119</cp:revision>
  <cp:lastPrinted>2016-06-16T14:48:11Z</cp:lastPrinted>
  <dcterms:created xsi:type="dcterms:W3CDTF">2016-06-06T17:23:30Z</dcterms:created>
  <dcterms:modified xsi:type="dcterms:W3CDTF">2016-09-22T18:53:51Z</dcterms:modified>
</cp:coreProperties>
</file>